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0"/>
  </p:handoutMasterIdLst>
  <p:sldIdLst>
    <p:sldId id="256" r:id="rId3"/>
    <p:sldId id="431" r:id="rId5"/>
    <p:sldId id="490" r:id="rId6"/>
    <p:sldId id="633" r:id="rId7"/>
    <p:sldId id="634" r:id="rId8"/>
    <p:sldId id="635" r:id="rId9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" userDrawn="1">
          <p15:clr>
            <a:srgbClr val="A4A3A4"/>
          </p15:clr>
        </p15:guide>
        <p15:guide id="2" orient="horz" pos="4189" userDrawn="1">
          <p15:clr>
            <a:srgbClr val="A4A3A4"/>
          </p15:clr>
        </p15:guide>
        <p15:guide id="3" pos="216" userDrawn="1">
          <p15:clr>
            <a:srgbClr val="A4A3A4"/>
          </p15:clr>
        </p15:guide>
        <p15:guide id="4" pos="7506" userDrawn="1">
          <p15:clr>
            <a:srgbClr val="A4A3A4"/>
          </p15:clr>
        </p15:guide>
        <p15:guide id="5" orient="horz" pos="675" userDrawn="1">
          <p15:clr>
            <a:srgbClr val="A4A3A4"/>
          </p15:clr>
        </p15:guide>
        <p15:guide id="6" orient="horz" pos="836" userDrawn="1">
          <p15:clr>
            <a:srgbClr val="A4A3A4"/>
          </p15:clr>
        </p15:guide>
        <p15:guide id="7" orient="horz" pos="4070" userDrawn="1">
          <p15:clr>
            <a:srgbClr val="A4A3A4"/>
          </p15:clr>
        </p15:guide>
        <p15:guide id="8" orient="horz" pos="39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0000"/>
    <a:srgbClr val="FFFFFF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82" autoAdjust="0"/>
    <p:restoredTop sz="85033" autoAdjust="0"/>
  </p:normalViewPr>
  <p:slideViewPr>
    <p:cSldViewPr snapToGrid="0" showGuides="1">
      <p:cViewPr varScale="1">
        <p:scale>
          <a:sx n="83" d="100"/>
          <a:sy n="83" d="100"/>
        </p:scale>
        <p:origin x="45" y="162"/>
      </p:cViewPr>
      <p:guideLst>
        <p:guide orient="horz" pos="110"/>
        <p:guide orient="horz" pos="4189"/>
        <p:guide pos="216"/>
        <p:guide pos="7506"/>
        <p:guide orient="horz" pos="675"/>
        <p:guide orient="horz" pos="836"/>
        <p:guide orient="horz" pos="4070"/>
        <p:guide orient="horz" pos="393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7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6" r="19723"/>
          <a:stretch>
            <a:fillRect/>
          </a:stretch>
        </p:blipFill>
        <p:spPr>
          <a:xfrm>
            <a:off x="0" y="3733800"/>
            <a:ext cx="6553200" cy="31242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9" r="55062" b="34260"/>
          <a:stretch>
            <a:fillRect/>
          </a:stretch>
        </p:blipFill>
        <p:spPr>
          <a:xfrm>
            <a:off x="0" y="457200"/>
            <a:ext cx="2921000" cy="3441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6" t="12963" b="60556"/>
          <a:stretch>
            <a:fillRect/>
          </a:stretch>
        </p:blipFill>
        <p:spPr>
          <a:xfrm>
            <a:off x="10807700" y="1511299"/>
            <a:ext cx="1384300" cy="2384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6" r="19723"/>
          <a:stretch>
            <a:fillRect/>
          </a:stretch>
        </p:blipFill>
        <p:spPr>
          <a:xfrm flipH="1">
            <a:off x="5638800" y="3733800"/>
            <a:ext cx="6553200" cy="3124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9" r="55062" b="34260"/>
          <a:stretch>
            <a:fillRect/>
          </a:stretch>
        </p:blipFill>
        <p:spPr>
          <a:xfrm>
            <a:off x="0" y="0"/>
            <a:ext cx="4279900" cy="5042839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1422400" y="2933700"/>
            <a:ext cx="3581400" cy="21091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96" r="19723"/>
          <a:stretch>
            <a:fillRect/>
          </a:stretch>
        </p:blipFill>
        <p:spPr>
          <a:xfrm>
            <a:off x="0" y="3733800"/>
            <a:ext cx="6553200" cy="3124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9" r="55062" b="34260"/>
          <a:stretch>
            <a:fillRect/>
          </a:stretch>
        </p:blipFill>
        <p:spPr>
          <a:xfrm>
            <a:off x="0" y="457200"/>
            <a:ext cx="2921000" cy="3441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06" t="12963" b="60556"/>
          <a:stretch>
            <a:fillRect/>
          </a:stretch>
        </p:blipFill>
        <p:spPr>
          <a:xfrm>
            <a:off x="10807700" y="1511299"/>
            <a:ext cx="1384300" cy="2384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08210" y="172575"/>
            <a:ext cx="5227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600" dirty="0">
                <a:latin typeface="楷体" panose="02010609060101010101" pitchFamily="49" charset="-122"/>
                <a:ea typeface="楷体" panose="02010609060101010101" pitchFamily="49" charset="-122"/>
              </a:rPr>
              <a:t>请输入你的标题</a:t>
            </a:r>
            <a:endParaRPr lang="zh-CN" altLang="en-US" sz="44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08210" y="172575"/>
            <a:ext cx="5227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600" dirty="0">
                <a:latin typeface="楷体" panose="02010609060101010101" pitchFamily="49" charset="-122"/>
                <a:ea typeface="楷体" panose="02010609060101010101" pitchFamily="49" charset="-122"/>
              </a:rPr>
              <a:t>请输入你的标题</a:t>
            </a:r>
            <a:endParaRPr lang="zh-CN" altLang="en-US" sz="44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08210" y="172575"/>
            <a:ext cx="5227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600" dirty="0">
                <a:latin typeface="楷体" panose="02010609060101010101" pitchFamily="49" charset="-122"/>
                <a:ea typeface="楷体" panose="02010609060101010101" pitchFamily="49" charset="-122"/>
              </a:rPr>
              <a:t>请输入你的标题</a:t>
            </a:r>
            <a:endParaRPr lang="zh-CN" altLang="en-US" sz="44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3208210" y="172575"/>
            <a:ext cx="52276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spc="600" dirty="0">
                <a:latin typeface="楷体" panose="02010609060101010101" pitchFamily="49" charset="-122"/>
                <a:ea typeface="楷体" panose="02010609060101010101" pitchFamily="49" charset="-122"/>
              </a:rPr>
              <a:t>请输入你的标题</a:t>
            </a:r>
            <a:endParaRPr lang="zh-CN" altLang="en-US" sz="4400" spc="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版权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13477" y="914400"/>
            <a:ext cx="4197247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43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513477" y="3560400"/>
            <a:ext cx="4197247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370" spc="200"/>
            </a:lvl1pPr>
            <a:lvl2pPr marL="261620" indent="0" algn="ctr">
              <a:buNone/>
              <a:defRPr sz="1140"/>
            </a:lvl2pPr>
            <a:lvl3pPr marL="521970" indent="0" algn="ctr">
              <a:buNone/>
              <a:defRPr sz="1030"/>
            </a:lvl3pPr>
            <a:lvl4pPr marL="783590" indent="0" algn="ctr">
              <a:buNone/>
              <a:defRPr sz="910"/>
            </a:lvl4pPr>
            <a:lvl5pPr marL="1044575" indent="0" algn="ctr">
              <a:buNone/>
              <a:defRPr sz="910"/>
            </a:lvl5pPr>
            <a:lvl6pPr marL="1304925" indent="0" algn="ctr">
              <a:buNone/>
              <a:defRPr sz="910"/>
            </a:lvl6pPr>
            <a:lvl7pPr marL="1566545" indent="0" algn="ctr">
              <a:buNone/>
              <a:defRPr sz="910"/>
            </a:lvl7pPr>
            <a:lvl8pPr marL="1828165" indent="0" algn="ctr">
              <a:buNone/>
              <a:defRPr sz="910"/>
            </a:lvl8pPr>
            <a:lvl9pPr marL="2089150" indent="0" algn="ctr">
              <a:buNone/>
              <a:defRPr sz="91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262135" y="6314400"/>
            <a:ext cx="1156479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1762987" y="6314400"/>
            <a:ext cx="1696169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3802502" y="6314400"/>
            <a:ext cx="1156479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tags" Target="../tags/tag10.xml"/><Relationship Id="rId3" Type="http://schemas.openxmlformats.org/officeDocument/2006/relationships/image" Target="../media/image6.png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96290" y="926148"/>
            <a:ext cx="10720070" cy="378460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zh-CN" altLang="en-US" sz="4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密山市中心城区声环境功能区</a:t>
            </a:r>
            <a:endParaRPr lang="zh-CN" altLang="en-US" sz="4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zh-CN" altLang="en-US" sz="48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划分调整方案</a:t>
            </a:r>
            <a:endParaRPr lang="zh-CN" altLang="en-US" sz="4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endParaRPr lang="zh-CN" altLang="en-US" sz="48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r>
              <a:rPr lang="zh-CN" altLang="en-US" sz="48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政</a:t>
            </a:r>
            <a:r>
              <a:rPr lang="en-US" altLang="zh-CN" sz="48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48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策</a:t>
            </a:r>
            <a:r>
              <a:rPr lang="en-US" altLang="zh-CN" sz="48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48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解</a:t>
            </a:r>
            <a:r>
              <a:rPr lang="en-US" altLang="zh-CN" sz="48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</a:t>
            </a:r>
            <a:r>
              <a:rPr lang="zh-CN" altLang="en-US" sz="4800" b="1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读</a:t>
            </a:r>
            <a:endParaRPr lang="zh-CN" altLang="en-US" sz="48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  <a:p>
            <a:pPr algn="ctr"/>
            <a:endParaRPr lang="zh-CN" altLang="en-US" sz="4800" b="1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30" y="3075525"/>
            <a:ext cx="1866204" cy="100607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15" y="4341499"/>
            <a:ext cx="1866204" cy="10060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1477645" y="589915"/>
            <a:ext cx="6402070" cy="607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一、制定本《划分调整方案》的目的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271270" y="1482090"/>
            <a:ext cx="9650095" cy="319214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声环境功能区划分工作，是城市环境规划、目标管理、污染防治的重要基础，是贯彻执行《中华人民共和国环境保护法》等法律制度的现实依据，具有较强的基础性、先导性、前瞻性，编制城市声环境功能区划分方案，对于加强密山市声环境综合整治、提高环境管理水平，打造高品质城市具有重要的指导意义。为此，我市特制定本《划分调整方案》。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77645" y="589915"/>
            <a:ext cx="6770370" cy="607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二、制定本《划分调整方案》的依据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337425" y="1270635"/>
            <a:ext cx="4726305" cy="108775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《声环境功能区划分技术规范》（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GB/T 15190-2014）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 t="2537" b="7935"/>
          <a:stretch>
            <a:fillRect/>
          </a:stretch>
        </p:blipFill>
        <p:spPr>
          <a:xfrm>
            <a:off x="7436485" y="2431415"/>
            <a:ext cx="3453765" cy="423037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423670" y="1343025"/>
            <a:ext cx="4182110" cy="75565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《中华人民共和国噪声污染防治法》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670" y="2210435"/>
            <a:ext cx="3827780" cy="44113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77645" y="589915"/>
            <a:ext cx="6770370" cy="607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三、制定本《划分调整方案》的基本原则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77645" y="1327785"/>
            <a:ext cx="9650095" cy="47713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（1）根据密山市中心城区目前声环境现状，以《密山市国土空间总体规划（2021-2035年）》为指导，按区域规划用地的主导功能、用地现状确定。区划覆盖整个密山市中心城区范围面积。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（2）区划应便于城市噪声管理和促进噪声治理。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（3）单块的声环境功能区面积，原则上不小于0.5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km</a:t>
            </a:r>
            <a:r>
              <a:rPr lang="en-US" altLang="zh-CN" sz="2400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山区等地形特殊的城市，可根据城市的地形特征确定适宜的区域面积。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（4）调整声环境功能区类别需进行充分的说明。严格控制4类声环境功能区范围。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（5）根据城市规模和用地变化情况，噪声区划可适时调整，原则上不超过5年调整一次。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77645" y="589915"/>
            <a:ext cx="7630160" cy="607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四、《划分调整方案》的划分范围和划分结果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77645" y="1327785"/>
            <a:ext cx="9650095" cy="47713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密山市中心城区划分1-3类声环境功能区划分总面积21.5平方公里，覆盖人口15万人。其中1类声环境功能区面积3.23平方公里，占划定总面积的15.02%。2类声环境功能区面积9.17平方公里，占划定总面积的42.65%。3类声环境功能区面积9.10平方公里，占划定总面积的42.32%。4类声环境功能区：4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类区为密山市中心城区内过境公路、城市主干路、城市次干路两侧一定距离范围内（距离要求见表3.3-2）区域。4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类区为火车站、铁路交通干线边界外一定距离内的区域。4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类区涉及道路交通干线38条，4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类区涉及铁路交通干线1条。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1477645" y="589915"/>
            <a:ext cx="7630160" cy="6076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p>
            <a:pPr>
              <a:lnSpc>
                <a:spcPct val="120000"/>
              </a:lnSpc>
            </a:pP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五、制定本《划分调整方案》的亮点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477645" y="1327785"/>
            <a:ext cx="9650095" cy="477139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noAutofit/>
          </a:bodyPr>
          <a:p>
            <a:pPr algn="just"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次声环境功能区调整划分依据《密山市国土空间总体规划（2021-2035年）》中心城区用地规模进行划分，调整后区划范围为密山市中心城区规划范围，充分考虑了城市的发展规划布局，经济、社会和环境的全面、协调、可持续发展，对于建设生态密山，有效控制城市噪声污染的程度和范围，提高城市声环境质量，满足人民群众的生活舒适感和获得感，提供有效保障。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PP_MARK_KEY" val="b5088439-160f-4399-b8ee-13caf6f6e101"/>
  <p:tag name="COMMONDATA" val="eyJoZGlkIjoiOTkyN2VmNjMxMzA3YmM5NmIyZTk2NmFiOTMwMmU2Mj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6C54"/>
      </a:accent1>
      <a:accent2>
        <a:srgbClr val="98A58C"/>
      </a:accent2>
      <a:accent3>
        <a:srgbClr val="B49A6B"/>
      </a:accent3>
      <a:accent4>
        <a:srgbClr val="5B6C54"/>
      </a:accent4>
      <a:accent5>
        <a:srgbClr val="98A58C"/>
      </a:accent5>
      <a:accent6>
        <a:srgbClr val="B49A6B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1017</Words>
  <Application>WPS 演示</Application>
  <PresentationFormat>宽屏</PresentationFormat>
  <Paragraphs>34</Paragraphs>
  <Slides>6</Slides>
  <Notes>7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21" baseType="lpstr">
      <vt:lpstr>Arial</vt:lpstr>
      <vt:lpstr>宋体</vt:lpstr>
      <vt:lpstr>Wingdings</vt:lpstr>
      <vt:lpstr>楷体</vt:lpstr>
      <vt:lpstr>方正清刻本悦宋简体</vt:lpstr>
      <vt:lpstr>微软雅黑</vt:lpstr>
      <vt:lpstr>Arial Unicode MS</vt:lpstr>
      <vt:lpstr>等线</vt:lpstr>
      <vt:lpstr>仿宋</vt:lpstr>
      <vt:lpstr>Times New Roman</vt:lpstr>
      <vt:lpstr>Times New Roman</vt:lpstr>
      <vt:lpstr>KSOF01BAFFCE</vt:lpstr>
      <vt:lpstr>ESRI AMFM Electric</vt:lpstr>
      <vt:lpstr>KSOF01BB742D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yanfeng xing</dc:creator>
  <cp:lastModifiedBy>张驰 ₁₅₆₀₃₆₁₅₀₀₀</cp:lastModifiedBy>
  <cp:revision>237</cp:revision>
  <dcterms:created xsi:type="dcterms:W3CDTF">2018-03-20T13:12:00Z</dcterms:created>
  <dcterms:modified xsi:type="dcterms:W3CDTF">2026-05-08T02:27:43Z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2052-12.1.0.25865</vt:lpwstr>
  </property>
  <property fmtid="{D5CDD505-2E9C-101B-9397-08002B2CF9AE}" pid="3" name="ICV">
    <vt:lpwstr>77B7A41E49D145369E501594715B2FA8_13</vt:lpwstr>
  </property>
</Properties>
</file>