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6"/>
  </p:handoutMasterIdLst>
  <p:sldIdLst>
    <p:sldId id="256" r:id="rId3"/>
    <p:sldId id="284" r:id="rId4"/>
    <p:sldId id="267" r:id="rId6"/>
    <p:sldId id="268" r:id="rId7"/>
    <p:sldId id="269" r:id="rId8"/>
    <p:sldId id="270" r:id="rId9"/>
    <p:sldId id="272" r:id="rId10"/>
    <p:sldId id="271" r:id="rId11"/>
    <p:sldId id="273" r:id="rId12"/>
    <p:sldId id="276" r:id="rId13"/>
    <p:sldId id="277" r:id="rId14"/>
    <p:sldId id="283" r:id="rId15"/>
  </p:sldIdLst>
  <p:sldSz cx="12192000" cy="6858000"/>
  <p:notesSz cx="7104380" cy="10234930"/>
  <p:custDataLst>
    <p:tags r:id="rId20"/>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78"/>
    <p:restoredTop sz="94660"/>
  </p:normalViewPr>
  <p:slideViewPr>
    <p:cSldViewPr snapToGrid="0" showGuides="1">
      <p:cViewPr varScale="1">
        <p:scale>
          <a:sx n="75" d="100"/>
          <a:sy n="75" d="100"/>
        </p:scale>
        <p:origin x="90" y="96"/>
      </p:cViewPr>
      <p:guideLst>
        <p:guide orient="horz" pos="2166"/>
        <p:guide pos="3840"/>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4.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6C8D182-E4C8-4120-9249-FC9774456FFA}" type="datetimeFigureOut">
              <a:rPr lang="zh-CN" altLang="en-US" strike="noStrike" noProof="1" smtClean="0">
                <a:latin typeface="+mn-lt"/>
                <a:ea typeface="+mn-ea"/>
                <a:cs typeface="+mn-cs"/>
              </a:rPr>
            </a:fld>
            <a:endParaRPr lang="zh-CN" altLang="en-US" strike="noStrike" noProof="1"/>
          </a:p>
        </p:txBody>
      </p:sp>
      <p:sp>
        <p:nvSpPr>
          <p:cNvPr id="3076" name="幻灯片图像占位符 3"/>
          <p:cNvSpPr>
            <a:spLocks noGrp="1" noRot="1" noChangeAspect="1"/>
          </p:cNvSpPr>
          <p:nvPr>
            <p:ph type="sldImg"/>
          </p:nvPr>
        </p:nvSpPr>
        <p:spPr>
          <a:xfrm>
            <a:off x="482600" y="1279525"/>
            <a:ext cx="6140450" cy="34544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711200" y="4926013"/>
            <a:ext cx="5683250" cy="4029075"/>
          </a:xfrm>
          <a:prstGeom prst="rect">
            <a:avLst/>
          </a:prstGeom>
          <a:noFill/>
          <a:ln w="9525">
            <a:noFill/>
          </a:ln>
        </p:spPr>
        <p:txBody>
          <a:bodyPr vert="horz" lIns="91440" tIns="45720" rIns="91440" bIns="45720" anchor="t" anchorCtr="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1850"/>
            <a:ext cx="3078163" cy="512763"/>
          </a:xfrm>
          <a:prstGeom prst="rect">
            <a:avLst/>
          </a:prstGeom>
        </p:spPr>
        <p:txBody>
          <a:bodyPr vert="horz" lIns="91440" tIns="45720" rIns="91440" bIns="45720" rtlCol="0" anchor="b"/>
          <a:lstStyle>
            <a:lvl1pPr algn="r">
              <a:defRPr sz="1200"/>
            </a:lvl1pPr>
          </a:lstStyle>
          <a:p>
            <a:pPr fontAlgn="auto"/>
            <a:fld id="{85D0DACE-38E0-42D2-9336-2B707D34BC6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p:nvPr>
        </p:nvSpPr>
        <p:spPr/>
      </p:sp>
      <p:sp>
        <p:nvSpPr>
          <p:cNvPr id="3" name="文本占位符 2"/>
          <p:cNvSpPr>
            <a:spLocks noGrp="1"/>
          </p:cNvSpPr>
          <p:nvPr>
            <p:ph type="body"/>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pPr fontAlgn="auto"/>
            <a:r>
              <a:rPr lang="zh-CN" altLang="en-US" strike="noStrike" noProof="1" dirty="0"/>
              <a:t>单击此处添加标题</a:t>
            </a:r>
            <a:endParaRPr lang="zh-CN" altLang="en-US" strike="noStrike" noProof="1" dirty="0"/>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单击此处添加副标题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839788" y="2615609"/>
            <a:ext cx="5157787"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2615609"/>
            <a:ext cx="5183188" cy="3574054"/>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pPr fontAlgn="auto"/>
            <a:r>
              <a:rPr lang="zh-CN" altLang="en-US" strike="noStrike" noProof="1" dirty="0"/>
              <a:t>单击此处编辑标题</a:t>
            </a:r>
            <a:endParaRPr lang="zh-CN" altLang="en-US" strike="noStrike" noProof="1"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dirty="0"/>
              <a:t>单击此处编辑母版文本样式</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p:pic>
        <p:nvPicPr>
          <p:cNvPr id="3" name="图片 2" descr="535c12458f8a31f03e99d242192919e5"/>
          <p:cNvPicPr>
            <a:picLocks noChangeAspect="1"/>
          </p:cNvPicPr>
          <p:nvPr/>
        </p:nvPicPr>
        <p:blipFill>
          <a:blip r:embed="rId1"/>
          <a:stretch>
            <a:fillRect/>
          </a:stretch>
        </p:blipFill>
        <p:spPr>
          <a:xfrm>
            <a:off x="0" y="0"/>
            <a:ext cx="12192000" cy="6858000"/>
          </a:xfrm>
          <a:prstGeom prst="rect">
            <a:avLst/>
          </a:prstGeom>
        </p:spPr>
      </p:pic>
      <p:sp>
        <p:nvSpPr>
          <p:cNvPr id="2" name="标题 1"/>
          <p:cNvSpPr>
            <a:spLocks noGrp="1"/>
          </p:cNvSpPr>
          <p:nvPr>
            <p:ph type="ctrTitle" hasCustomPrompt="1"/>
            <p:custDataLst>
              <p:tags r:id="rId2"/>
            </p:custDataLst>
          </p:nvPr>
        </p:nvSpPr>
        <p:spPr>
          <a:xfrm>
            <a:off x="1524000" y="577850"/>
            <a:ext cx="9144000" cy="5102225"/>
          </a:xfrm>
        </p:spPr>
        <p:txBody>
          <a:bodyPr anchor="b">
            <a:normAutofit fontScale="90000"/>
          </a:bodyPr>
          <a:p>
            <a:pPr marL="0" marR="0" indent="0" algn="ctr" defTabSz="914400" rtl="0" eaLnBrk="1" fontAlgn="auto" latinLnBrk="0" hangingPunct="1">
              <a:lnSpc>
                <a:spcPct val="130000"/>
              </a:lnSpc>
              <a:spcBef>
                <a:spcPct val="0"/>
              </a:spcBef>
              <a:spcAft>
                <a:spcPct val="0"/>
              </a:spcAft>
              <a:buClrTx/>
              <a:buSzTx/>
              <a:buFontTx/>
              <a:buNone/>
            </a:pPr>
            <a:br>
              <a:rPr lang="en-US" altLang="zh-CN"/>
            </a:br>
            <a:br>
              <a:rPr lang="en-US" altLang="zh-CN"/>
            </a:br>
            <a:br>
              <a:rPr lang="en-US" altLang="zh-CN"/>
            </a:br>
            <a:r>
              <a:rPr kumimoji="0" lang="en-US" altLang="zh-CN"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0-8</a:t>
            </a:r>
            <a:r>
              <a:rPr kumimoji="0" lang="zh-CN" altLang="en-US"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岁残疾儿童康复救助项目政</a:t>
            </a:r>
            <a:r>
              <a:rPr kumimoji="0" lang="en-US" altLang="zh-CN"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kumimoji="0" lang="zh-CN" altLang="en-US"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策</a:t>
            </a:r>
            <a:r>
              <a:rPr kumimoji="0" lang="en-US" altLang="zh-CN"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kumimoji="0" lang="zh-CN" altLang="en-US"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解</a:t>
            </a:r>
            <a:r>
              <a:rPr kumimoji="0" lang="en-US" altLang="zh-CN"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kumimoji="0" lang="zh-CN" altLang="en-US" sz="6000" b="0" i="0" u="none" strike="noStrike" kern="1200" cap="none" spc="0" normalizeH="0" baseline="0" noProof="1">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读</a:t>
            </a:r>
            <a:br>
              <a:rPr lang="zh-CN" altLang="en-US"/>
            </a:br>
            <a:br>
              <a:rPr lang="zh-CN" altLang="en-US"/>
            </a:br>
            <a:endParaRPr kumimoji="0" lang="zh-CN" altLang="en-US" sz="4000" b="0"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endParaRPr>
          </a:p>
        </p:txBody>
      </p:sp>
    </p:spTree>
    <p:custDataLst>
      <p:tags r:id="rId3"/>
    </p:custDataLst>
  </p:cSld>
  <p:clrMapOvr>
    <a:masterClrMapping/>
  </p:clrMapOvr>
  <p:transition advTm="49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177800" y="54610"/>
            <a:ext cx="12369800" cy="6858000"/>
          </a:xfrm>
          <a:prstGeom prst="rect">
            <a:avLst/>
          </a:prstGeom>
        </p:spPr>
      </p:pic>
      <p:sp>
        <p:nvSpPr>
          <p:cNvPr id="3" name="内容占位符 2"/>
          <p:cNvSpPr>
            <a:spLocks noGrp="1"/>
          </p:cNvSpPr>
          <p:nvPr>
            <p:ph idx="1"/>
          </p:nvPr>
        </p:nvSpPr>
        <p:spPr>
          <a:xfrm>
            <a:off x="4244340" y="1636395"/>
            <a:ext cx="7218045" cy="4403090"/>
          </a:xfrm>
        </p:spPr>
        <p:txBody>
          <a:bodyPr>
            <a:normAutofit lnSpcReduction="10000"/>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2800" b="1"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2800" b="1"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2800" b="1" i="0" u="none" strike="noStrike" kern="1200" cap="none" spc="0" normalizeH="0" baseline="0" noProof="1">
                <a:solidFill>
                  <a:schemeClr val="tx1">
                    <a:lumMod val="75000"/>
                    <a:lumOff val="25000"/>
                  </a:schemeClr>
                </a:solidFill>
                <a:latin typeface="+mn-lt"/>
                <a:ea typeface="+mn-ea"/>
                <a:cs typeface="+mn-cs"/>
              </a:rPr>
              <a:t>4</a:t>
            </a:r>
            <a:r>
              <a:rPr kumimoji="0" lang="zh-CN" altLang="en-US" sz="2800" b="1" i="0" u="none" strike="noStrike" kern="1200" cap="none" spc="0" normalizeH="0" baseline="0" noProof="1">
                <a:solidFill>
                  <a:schemeClr val="tx1">
                    <a:lumMod val="75000"/>
                    <a:lumOff val="25000"/>
                  </a:schemeClr>
                </a:solidFill>
                <a:latin typeface="+mn-lt"/>
                <a:ea typeface="+mn-ea"/>
                <a:cs typeface="+mn-cs"/>
              </a:rPr>
              <a:t>、效果评估</a:t>
            </a:r>
            <a:endParaRPr kumimoji="0" lang="zh-CN" altLang="en-US" sz="2800" b="1"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1" i="0" u="none" strike="noStrike" kern="1200" cap="none" spc="0" normalizeH="0" baseline="0" noProof="1">
                <a:solidFill>
                  <a:schemeClr val="tx1">
                    <a:lumMod val="75000"/>
                    <a:lumOff val="25000"/>
                  </a:schemeClr>
                </a:solidFill>
                <a:latin typeface="+mn-lt"/>
                <a:ea typeface="+mn-ea"/>
                <a:cs typeface="+mn-cs"/>
              </a:rPr>
              <a:t>       </a:t>
            </a:r>
            <a:r>
              <a:rPr kumimoji="0" lang="zh-CN" altLang="en-US" sz="2400" b="1" i="0" u="none" strike="noStrike" kern="1200" cap="none" spc="0" normalizeH="0" baseline="0" noProof="1">
                <a:solidFill>
                  <a:schemeClr val="tx1">
                    <a:lumMod val="75000"/>
                    <a:lumOff val="25000"/>
                  </a:schemeClr>
                </a:solidFill>
                <a:latin typeface="+mn-lt"/>
                <a:ea typeface="+mn-ea"/>
                <a:cs typeface="+mn-cs"/>
              </a:rPr>
              <a:t>残疾儿童定点康复服务机构</a:t>
            </a:r>
            <a:r>
              <a:rPr lang="zh-CN" altLang="en-US" sz="2400" b="1">
                <a:sym typeface="+mn-ea"/>
              </a:rPr>
              <a:t>每年度</a:t>
            </a:r>
            <a:r>
              <a:rPr kumimoji="0" lang="zh-CN" altLang="en-US" sz="2400" b="1" i="0" u="none" strike="noStrike" kern="1200" cap="none" spc="0" normalizeH="0" baseline="0" noProof="1">
                <a:solidFill>
                  <a:schemeClr val="tx1">
                    <a:lumMod val="75000"/>
                    <a:lumOff val="25000"/>
                  </a:schemeClr>
                </a:solidFill>
                <a:latin typeface="+mn-lt"/>
                <a:ea typeface="+mn-ea"/>
                <a:cs typeface="+mn-cs"/>
              </a:rPr>
              <a:t>对在训残疾儿童进行阶段性康复效果评估。市残联每季度对残疾儿童定点康复服务机构进行康复服务效果评估。</a:t>
            </a:r>
            <a:endParaRPr kumimoji="0" lang="zh-CN" altLang="en-US" sz="2400" b="1" i="0" u="none" strike="noStrike" kern="1200" cap="none" spc="0" normalizeH="0" baseline="0" noProof="1">
              <a:solidFill>
                <a:schemeClr val="tx1">
                  <a:lumMod val="75000"/>
                  <a:lumOff val="2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0" y="0"/>
            <a:ext cx="12192000" cy="6858000"/>
          </a:xfrm>
          <a:prstGeom prst="rect">
            <a:avLst/>
          </a:prstGeom>
        </p:spPr>
      </p:pic>
      <p:sp>
        <p:nvSpPr>
          <p:cNvPr id="3" name="内容占位符 2"/>
          <p:cNvSpPr>
            <a:spLocks noGrp="1"/>
          </p:cNvSpPr>
          <p:nvPr>
            <p:ph idx="1"/>
          </p:nvPr>
        </p:nvSpPr>
        <p:spPr>
          <a:xfrm>
            <a:off x="4378960" y="1663065"/>
            <a:ext cx="7493000" cy="3686810"/>
          </a:xfrm>
        </p:spPr>
        <p:txBody>
          <a:bodyPr>
            <a:normAutofit/>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2800" b="1"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2800" b="1" i="0" u="none" strike="noStrike" kern="1200" cap="none" spc="0" normalizeH="0" baseline="0" noProof="1">
                <a:solidFill>
                  <a:schemeClr val="tx1">
                    <a:lumMod val="75000"/>
                    <a:lumOff val="25000"/>
                  </a:schemeClr>
                </a:solidFill>
                <a:latin typeface="+mn-lt"/>
                <a:ea typeface="+mn-ea"/>
                <a:cs typeface="+mn-cs"/>
              </a:rPr>
              <a:t>5</a:t>
            </a:r>
            <a:r>
              <a:rPr kumimoji="0" lang="zh-CN" altLang="en-US" sz="2800" b="1" i="0" u="none" strike="noStrike" kern="1200" cap="none" spc="0" normalizeH="0" baseline="0" noProof="1">
                <a:solidFill>
                  <a:schemeClr val="tx1">
                    <a:lumMod val="75000"/>
                    <a:lumOff val="25000"/>
                  </a:schemeClr>
                </a:solidFill>
                <a:latin typeface="+mn-lt"/>
                <a:ea typeface="+mn-ea"/>
                <a:cs typeface="+mn-cs"/>
              </a:rPr>
              <a:t>、资金结算</a:t>
            </a:r>
            <a:endParaRPr kumimoji="0" lang="zh-CN" altLang="en-US" sz="2800" b="1"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1" i="0" u="none" strike="noStrike" kern="1200" cap="none" spc="0" normalizeH="0" baseline="0" noProof="1">
                <a:solidFill>
                  <a:schemeClr val="tx1">
                    <a:lumMod val="75000"/>
                    <a:lumOff val="25000"/>
                  </a:schemeClr>
                </a:solidFill>
                <a:latin typeface="+mn-lt"/>
                <a:ea typeface="+mn-ea"/>
                <a:cs typeface="+mn-cs"/>
              </a:rPr>
              <a:t>       </a:t>
            </a:r>
            <a:r>
              <a:rPr kumimoji="0" lang="zh-CN" altLang="en-US" sz="2400" b="1" i="0" u="none" strike="noStrike" kern="1200" cap="none" spc="0" normalizeH="0" baseline="0" noProof="1">
                <a:solidFill>
                  <a:schemeClr val="tx1">
                    <a:lumMod val="75000"/>
                    <a:lumOff val="25000"/>
                  </a:schemeClr>
                </a:solidFill>
                <a:latin typeface="+mn-lt"/>
                <a:ea typeface="+mn-ea"/>
                <a:cs typeface="+mn-cs"/>
              </a:rPr>
              <a:t>密山市残疾儿童康复救助资金纳入政府预算。儿童救助资金在扣除中央、省财政补助资金后，不足部分由市财政全额承担。</a:t>
            </a:r>
            <a:endParaRPr kumimoji="0" lang="zh-CN" altLang="en-US" sz="2400" b="1" i="0" u="none" strike="noStrike" kern="1200" cap="none" spc="0" normalizeH="0" baseline="0" noProof="1">
              <a:solidFill>
                <a:schemeClr val="tx1">
                  <a:lumMod val="75000"/>
                  <a:lumOff val="2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0" y="0"/>
            <a:ext cx="12192635" cy="6858000"/>
          </a:xfrm>
          <a:prstGeom prst="rect">
            <a:avLst/>
          </a:prstGeom>
        </p:spPr>
      </p:pic>
      <p:sp>
        <p:nvSpPr>
          <p:cNvPr id="3" name="内容占位符 2"/>
          <p:cNvSpPr>
            <a:spLocks noGrp="1"/>
          </p:cNvSpPr>
          <p:nvPr>
            <p:ph idx="1"/>
          </p:nvPr>
        </p:nvSpPr>
        <p:spPr>
          <a:xfrm>
            <a:off x="4434205" y="709295"/>
            <a:ext cx="7346315" cy="5731510"/>
          </a:xfrm>
        </p:spPr>
        <p:txBody>
          <a:bodyPr>
            <a:normAutofit lnSpcReduction="20000"/>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2800" b="1"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2800" b="1" i="0" u="none" strike="noStrike" kern="1200" cap="none" spc="0" normalizeH="0" baseline="0" noProof="1">
                <a:solidFill>
                  <a:schemeClr val="tx1">
                    <a:lumMod val="75000"/>
                    <a:lumOff val="25000"/>
                  </a:schemeClr>
                </a:solidFill>
                <a:latin typeface="+mn-lt"/>
                <a:ea typeface="+mn-ea"/>
                <a:cs typeface="+mn-cs"/>
              </a:rPr>
              <a:t>6</a:t>
            </a:r>
            <a:r>
              <a:rPr kumimoji="0" lang="zh-CN" altLang="en-US" sz="2800" b="1" i="0" u="none" strike="noStrike" kern="1200" cap="none" spc="0" normalizeH="0" baseline="0" noProof="1">
                <a:solidFill>
                  <a:schemeClr val="tx1">
                    <a:lumMod val="75000"/>
                    <a:lumOff val="25000"/>
                  </a:schemeClr>
                </a:solidFill>
                <a:latin typeface="+mn-lt"/>
                <a:ea typeface="+mn-ea"/>
                <a:cs typeface="+mn-cs"/>
              </a:rPr>
              <a:t>、档案归档</a:t>
            </a:r>
            <a:endParaRPr kumimoji="0" lang="zh-CN" altLang="en-US" sz="2800" b="0"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a:solidFill>
                  <a:schemeClr val="tx1">
                    <a:lumMod val="75000"/>
                    <a:lumOff val="25000"/>
                  </a:schemeClr>
                </a:solidFill>
                <a:latin typeface="+mn-lt"/>
                <a:ea typeface="+mn-ea"/>
                <a:cs typeface="+mn-cs"/>
              </a:rPr>
              <a:t> </a:t>
            </a:r>
            <a:r>
              <a:rPr kumimoji="0" lang="en-US" altLang="zh-CN" sz="2400" b="0" i="0" u="none" strike="noStrike" kern="1200" cap="none" spc="0" normalizeH="0" baseline="0" noProof="1">
                <a:solidFill>
                  <a:schemeClr val="tx1">
                    <a:lumMod val="75000"/>
                    <a:lumOff val="25000"/>
                  </a:schemeClr>
                </a:solidFill>
                <a:latin typeface="+mn-lt"/>
                <a:ea typeface="+mn-ea"/>
                <a:cs typeface="+mn-cs"/>
              </a:rPr>
              <a:t>      </a:t>
            </a:r>
            <a:r>
              <a:rPr kumimoji="0" lang="zh-CN" altLang="en-US" sz="2400" b="0" i="0" u="none" strike="noStrike" kern="1200" cap="none" spc="0" normalizeH="0" baseline="0" noProof="1">
                <a:solidFill>
                  <a:schemeClr val="tx1">
                    <a:lumMod val="75000"/>
                    <a:lumOff val="25000"/>
                  </a:schemeClr>
                </a:solidFill>
                <a:latin typeface="+mn-lt"/>
                <a:ea typeface="+mn-ea"/>
                <a:cs typeface="+mn-cs"/>
              </a:rPr>
              <a:t>儿童康复机构须</a:t>
            </a:r>
            <a:r>
              <a:rPr lang="zh-CN" altLang="en-US" sz="2400">
                <a:sym typeface="+mn-ea"/>
              </a:rPr>
              <a:t>规范</a:t>
            </a:r>
            <a:r>
              <a:rPr kumimoji="0" lang="zh-CN" altLang="en-US" sz="2400" b="0" i="0" u="none" strike="noStrike" kern="1200" cap="none" spc="0" normalizeH="0" baseline="0" noProof="1">
                <a:solidFill>
                  <a:schemeClr val="tx1">
                    <a:lumMod val="75000"/>
                    <a:lumOff val="25000"/>
                  </a:schemeClr>
                </a:solidFill>
                <a:latin typeface="+mn-lt"/>
                <a:ea typeface="+mn-ea"/>
                <a:cs typeface="+mn-cs"/>
              </a:rPr>
              <a:t>年度内受助残疾儿童康复档案管理，建立一人一档。</a:t>
            </a:r>
            <a:endParaRPr kumimoji="0" lang="zh-CN" altLang="en-US" sz="2800" b="0"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endParaRPr kumimoji="0" lang="zh-CN" altLang="en-US" sz="2800" b="0"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2800" b="1" i="0" u="none" strike="noStrike" kern="1200" cap="none" spc="0" normalizeH="0" baseline="0" noProof="1">
                <a:solidFill>
                  <a:schemeClr val="tx1">
                    <a:lumMod val="75000"/>
                    <a:lumOff val="25000"/>
                  </a:schemeClr>
                </a:solidFill>
                <a:latin typeface="+mn-lt"/>
                <a:ea typeface="+mn-ea"/>
                <a:cs typeface="+mn-cs"/>
              </a:rPr>
              <a:t>7</a:t>
            </a:r>
            <a:r>
              <a:rPr kumimoji="0" lang="zh-CN" altLang="en-US" sz="2800" b="1" i="0" u="none" strike="noStrike" kern="1200" cap="none" spc="0" normalizeH="0" baseline="0" noProof="1">
                <a:solidFill>
                  <a:schemeClr val="tx1">
                    <a:lumMod val="75000"/>
                    <a:lumOff val="25000"/>
                  </a:schemeClr>
                </a:solidFill>
                <a:latin typeface="+mn-lt"/>
                <a:ea typeface="+mn-ea"/>
                <a:cs typeface="+mn-cs"/>
              </a:rPr>
              <a:t>、信息报送</a:t>
            </a:r>
            <a:endParaRPr kumimoji="0" lang="zh-CN" altLang="en-US" sz="2800" b="0"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a:solidFill>
                  <a:schemeClr val="tx1">
                    <a:lumMod val="75000"/>
                    <a:lumOff val="25000"/>
                  </a:schemeClr>
                </a:solidFill>
                <a:latin typeface="+mn-lt"/>
                <a:ea typeface="+mn-ea"/>
                <a:cs typeface="+mn-cs"/>
              </a:rPr>
              <a:t>   </a:t>
            </a:r>
            <a:r>
              <a:rPr kumimoji="0" lang="en-US" altLang="zh-CN" sz="2400" b="0" i="0" u="none" strike="noStrike" kern="1200" cap="none" spc="0" normalizeH="0" baseline="0" noProof="1">
                <a:solidFill>
                  <a:schemeClr val="tx1">
                    <a:lumMod val="75000"/>
                    <a:lumOff val="25000"/>
                  </a:schemeClr>
                </a:solidFill>
                <a:latin typeface="+mn-lt"/>
                <a:ea typeface="+mn-ea"/>
                <a:cs typeface="+mn-cs"/>
              </a:rPr>
              <a:t>    </a:t>
            </a:r>
            <a:r>
              <a:rPr kumimoji="0" lang="zh-CN" altLang="en-US" sz="2400" b="0" i="0" u="none" strike="noStrike" kern="1200" cap="none" spc="0" normalizeH="0" baseline="0" noProof="1">
                <a:solidFill>
                  <a:schemeClr val="tx1">
                    <a:lumMod val="75000"/>
                    <a:lumOff val="25000"/>
                  </a:schemeClr>
                </a:solidFill>
                <a:latin typeface="+mn-lt"/>
                <a:ea typeface="+mn-ea"/>
                <a:cs typeface="+mn-cs"/>
              </a:rPr>
              <a:t>市残联按要求将受助残疾儿童基本信息录入全国残联信息化服务系统。</a:t>
            </a:r>
            <a:r>
              <a:rPr kumimoji="0" lang="en-US" altLang="zh-CN" sz="1800" b="0" i="0" u="none" strike="noStrike" kern="1200" cap="none" spc="0" normalizeH="0" baseline="0" noProof="1">
                <a:solidFill>
                  <a:schemeClr val="tx1">
                    <a:lumMod val="75000"/>
                    <a:lumOff val="25000"/>
                  </a:schemeClr>
                </a:solidFill>
                <a:latin typeface="+mn-lt"/>
                <a:ea typeface="+mn-ea"/>
                <a:cs typeface="+mn-cs"/>
              </a:rPr>
              <a:t>  </a:t>
            </a:r>
            <a:endParaRPr kumimoji="0" lang="en-US" altLang="zh-CN" sz="1800" b="0" i="0" u="none" strike="noStrike" kern="1200" cap="none" spc="0" normalizeH="0" baseline="0" noProof="1">
              <a:solidFill>
                <a:schemeClr val="tx1">
                  <a:lumMod val="75000"/>
                  <a:lumOff val="2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to="" calcmode="lin" valueType="num">
                                      <p:cBhvr>
                                        <p:cTn id="17" dur="1" fill="hold"/>
                                        <p:tgtEl>
                                          <p:spTgt spid="3">
                                            <p:txEl>
                                              <p:pRg st="4" end="4"/>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763"/>
            <a:ext cx="10515600" cy="1325563"/>
          </a:xfrm>
        </p:spPr>
        <p:txBody>
          <a:bodyPr anchor="ctr" anchorCtr="0">
            <a:normAutofit/>
          </a:bodyPr>
          <a:p>
            <a:pPr marL="0" marR="0" indent="0" algn="ctr" defTabSz="914400" rtl="0" eaLnBrk="1" fontAlgn="auto" latinLnBrk="0" hangingPunct="1">
              <a:lnSpc>
                <a:spcPct val="90000"/>
              </a:lnSpc>
              <a:spcBef>
                <a:spcPct val="0"/>
              </a:spcBef>
              <a:spcAft>
                <a:spcPct val="0"/>
              </a:spcAft>
              <a:buClrTx/>
              <a:buSzTx/>
              <a:buFontTx/>
              <a:buNone/>
            </a:pPr>
            <a:r>
              <a:rPr kumimoji="0" lang="en-US" altLang="zh-CN"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rPr>
              <a:t>0——6</a:t>
            </a:r>
            <a:r>
              <a:rPr kumimoji="0" lang="zh-CN" altLang="en-US"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rPr>
              <a:t>岁残疾儿童康复救助制度基本原则</a:t>
            </a:r>
            <a:endParaRPr kumimoji="0" lang="zh-CN" altLang="en-US"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endParaRPr>
          </a:p>
        </p:txBody>
      </p:sp>
      <p:pic>
        <p:nvPicPr>
          <p:cNvPr id="5" name="图片 4" descr="535c12458f8a31f03e99d242192919e5副本"/>
          <p:cNvPicPr>
            <a:picLocks noChangeAspect="1"/>
          </p:cNvPicPr>
          <p:nvPr/>
        </p:nvPicPr>
        <p:blipFill>
          <a:blip r:embed="rId1"/>
          <a:stretch>
            <a:fillRect/>
          </a:stretch>
        </p:blipFill>
        <p:spPr>
          <a:xfrm>
            <a:off x="0" y="0"/>
            <a:ext cx="12192000" cy="6858000"/>
          </a:xfrm>
          <a:prstGeom prst="rect">
            <a:avLst/>
          </a:prstGeom>
        </p:spPr>
      </p:pic>
      <p:sp>
        <p:nvSpPr>
          <p:cNvPr id="3" name="内容占位符 2"/>
          <p:cNvSpPr>
            <a:spLocks noGrp="1"/>
          </p:cNvSpPr>
          <p:nvPr>
            <p:ph idx="1"/>
          </p:nvPr>
        </p:nvSpPr>
        <p:spPr>
          <a:xfrm>
            <a:off x="346710" y="2168525"/>
            <a:ext cx="4395470" cy="4100195"/>
          </a:xfrm>
        </p:spPr>
        <p:txBody>
          <a:bodyPr>
            <a:normAutofit/>
            <a:scene3d>
              <a:camera prst="orthographicFront"/>
              <a:lightRig rig="threePt" dir="t"/>
            </a:scene3d>
          </a:bodyPr>
          <a:p>
            <a:pPr marL="0" indent="0" algn="l" fontAlgn="auto">
              <a:buNone/>
            </a:pPr>
            <a:endParaRPr lang="zh-CN" altLang="en-US" sz="1400" strike="noStrike" noProof="1"/>
          </a:p>
          <a:p>
            <a:pPr marL="0" indent="0" algn="l" fontAlgn="auto">
              <a:buNone/>
            </a:pPr>
            <a:r>
              <a:rPr lang="zh-CN" altLang="en-US" b="1" strike="noStrike" noProof="1"/>
              <a:t>文件</a:t>
            </a:r>
            <a:endParaRPr lang="zh-CN" altLang="en-US" b="1" strike="noStrike" noProof="1"/>
          </a:p>
          <a:p>
            <a:pPr marL="0" indent="0" algn="l" fontAlgn="auto">
              <a:buNone/>
            </a:pPr>
            <a:r>
              <a:rPr lang="zh-CN" altLang="en-US" b="1" strike="noStrike" noProof="1"/>
              <a:t>《黑龙江省人民政府关于建立残疾儿童康复救助制度的实施意见》（黑政规[2018]20号）</a:t>
            </a:r>
            <a:endParaRPr lang="zh-CN" altLang="en-US" b="1" strike="noStrike" noProof="1"/>
          </a:p>
          <a:p>
            <a:pPr marL="0" indent="0" algn="ctr" fontAlgn="auto">
              <a:buNone/>
            </a:pPr>
            <a:endParaRPr lang="zh-CN" altLang="en-US" b="1" strike="noStrike" noProof="1">
              <a:solidFill>
                <a:schemeClr val="tx1"/>
              </a:solidFill>
              <a:effectLst>
                <a:outerShdw blurRad="38100" dist="19050" dir="2700000" algn="tl" rotWithShape="0">
                  <a:schemeClr val="dk1">
                    <a:alpha val="40000"/>
                  </a:schemeClr>
                </a:outerShdw>
              </a:effectLst>
              <a:latin typeface="方正书宋_GBK" panose="02000000000000000000" charset="-122"/>
              <a:ea typeface="方正书宋_GBK" panose="02000000000000000000" charset="-122"/>
            </a:endParaRPr>
          </a:p>
        </p:txBody>
      </p:sp>
      <p:sp>
        <p:nvSpPr>
          <p:cNvPr id="7" name="文本框 6"/>
          <p:cNvSpPr txBox="1"/>
          <p:nvPr/>
        </p:nvSpPr>
        <p:spPr>
          <a:xfrm>
            <a:off x="-635" y="1072515"/>
            <a:ext cx="12192635" cy="953135"/>
          </a:xfrm>
          <a:prstGeom prst="rect">
            <a:avLst/>
          </a:prstGeom>
          <a:noFill/>
        </p:spPr>
        <p:txBody>
          <a:bodyPr wrap="square" rtlCol="0">
            <a:noAutofit/>
          </a:bodyPr>
          <a:p>
            <a:pPr algn="ctr"/>
            <a:r>
              <a:rPr lang="en-US" altLang="zh-CN" sz="4800" b="1">
                <a:latin typeface="+mj-lt"/>
                <a:cs typeface="+mj-lt"/>
              </a:rPr>
              <a:t> </a:t>
            </a:r>
            <a:r>
              <a:rPr lang="zh-CN" altLang="en-US" sz="4800" b="1">
                <a:latin typeface="+mj-lt"/>
                <a:cs typeface="+mj-lt"/>
              </a:rPr>
              <a:t>0</a:t>
            </a:r>
            <a:r>
              <a:rPr lang="en-US" altLang="zh-CN" sz="4800" b="1">
                <a:latin typeface="+mj-lt"/>
                <a:cs typeface="+mj-lt"/>
              </a:rPr>
              <a:t>-</a:t>
            </a:r>
            <a:r>
              <a:rPr lang="en-US" altLang="zh-CN" sz="4800" b="1">
                <a:latin typeface="+mj-lt"/>
                <a:cs typeface="+mj-lt"/>
              </a:rPr>
              <a:t>8</a:t>
            </a:r>
            <a:r>
              <a:rPr lang="zh-CN" altLang="en-US" sz="4800" b="1">
                <a:latin typeface="+mj-lt"/>
                <a:cs typeface="+mj-lt"/>
              </a:rPr>
              <a:t>岁残疾儿童康复救助法律依据</a:t>
            </a:r>
            <a:endParaRPr lang="en-US" altLang="zh-CN" sz="4800" b="1">
              <a:latin typeface="+mj-lt"/>
              <a:cs typeface="+mj-lt"/>
            </a:endParaRPr>
          </a:p>
        </p:txBody>
      </p:sp>
      <p:sp>
        <p:nvSpPr>
          <p:cNvPr id="4" name="内容占位符 2"/>
          <p:cNvSpPr>
            <a:spLocks noGrp="1"/>
          </p:cNvSpPr>
          <p:nvPr/>
        </p:nvSpPr>
        <p:spPr>
          <a:xfrm>
            <a:off x="6767830" y="2167890"/>
            <a:ext cx="4395470" cy="4032885"/>
          </a:xfrm>
          <a:prstGeom prst="rect">
            <a:avLst/>
          </a:prstGeom>
          <a:noFill/>
          <a:ln w="9525">
            <a:noFill/>
          </a:ln>
        </p:spPr>
        <p:txBody>
          <a:bodyPr vert="horz" lIns="91440" tIns="45720" rIns="91440" bIns="45720" anchor="t" anchorCtr="0">
            <a:norm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None/>
            </a:pPr>
            <a:endParaRPr lang="zh-CN" altLang="en-US" strike="noStrike" noProof="1"/>
          </a:p>
          <a:p>
            <a:pPr marL="0" algn="l" fontAlgn="auto">
              <a:buClrTx/>
              <a:buSzTx/>
              <a:buNone/>
            </a:pPr>
            <a:r>
              <a:rPr lang="zh-CN" altLang="en-US" sz="2000" b="1" strike="noStrike" noProof="1"/>
              <a:t>文件</a:t>
            </a:r>
            <a:endParaRPr lang="zh-CN" altLang="en-US" sz="2000" b="1" strike="noStrike" noProof="1"/>
          </a:p>
          <a:p>
            <a:pPr marL="0" algn="l" fontAlgn="auto">
              <a:buClrTx/>
              <a:buSzTx/>
              <a:buNone/>
            </a:pPr>
            <a:r>
              <a:rPr lang="zh-CN" altLang="en-US" sz="2000" b="1" strike="noStrike" noProof="1"/>
              <a:t>《鸡西市人民政府关于建立残疾儿童康复救助制度的实施意见》（鸡政规[2019]4号）</a:t>
            </a:r>
            <a:endParaRPr lang="zh-CN" altLang="en-US" sz="2000" b="1" strike="noStrike" noProof="1"/>
          </a:p>
        </p:txBody>
      </p:sp>
      <p:pic>
        <p:nvPicPr>
          <p:cNvPr id="6" name="图片 5"/>
          <p:cNvPicPr>
            <a:picLocks noChangeAspect="1"/>
          </p:cNvPicPr>
          <p:nvPr/>
        </p:nvPicPr>
        <p:blipFill>
          <a:blip r:embed="rId2"/>
          <a:stretch>
            <a:fillRect/>
          </a:stretch>
        </p:blipFill>
        <p:spPr>
          <a:xfrm>
            <a:off x="490220" y="3912870"/>
            <a:ext cx="3917950" cy="2287905"/>
          </a:xfrm>
          <a:prstGeom prst="rect">
            <a:avLst/>
          </a:prstGeom>
        </p:spPr>
      </p:pic>
      <p:pic>
        <p:nvPicPr>
          <p:cNvPr id="8" name="图片 7"/>
          <p:cNvPicPr>
            <a:picLocks noChangeAspect="1"/>
          </p:cNvPicPr>
          <p:nvPr/>
        </p:nvPicPr>
        <p:blipFill>
          <a:blip r:embed="rId3"/>
          <a:stretch>
            <a:fillRect/>
          </a:stretch>
        </p:blipFill>
        <p:spPr>
          <a:xfrm>
            <a:off x="6988175" y="3912870"/>
            <a:ext cx="3733800" cy="2287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7" grpId="0"/>
      <p:bldP spid="7" grpId="1"/>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763"/>
            <a:ext cx="10515600" cy="1325563"/>
          </a:xfrm>
        </p:spPr>
        <p:txBody>
          <a:bodyPr anchor="ctr" anchorCtr="0">
            <a:normAutofit/>
          </a:bodyPr>
          <a:p>
            <a:pPr marL="0" marR="0" indent="0" algn="ctr" defTabSz="914400" rtl="0" eaLnBrk="1" fontAlgn="auto" latinLnBrk="0" hangingPunct="1">
              <a:lnSpc>
                <a:spcPct val="90000"/>
              </a:lnSpc>
              <a:spcBef>
                <a:spcPct val="0"/>
              </a:spcBef>
              <a:spcAft>
                <a:spcPct val="0"/>
              </a:spcAft>
              <a:buClrTx/>
              <a:buSzTx/>
              <a:buFontTx/>
              <a:buNone/>
            </a:pPr>
            <a:r>
              <a:rPr kumimoji="0" lang="en-US" altLang="zh-CN"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rPr>
              <a:t>0——6</a:t>
            </a:r>
            <a:r>
              <a:rPr kumimoji="0" lang="zh-CN" altLang="en-US"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rPr>
              <a:t>岁残疾儿童康复救助制度基本原则</a:t>
            </a:r>
            <a:endParaRPr kumimoji="0" lang="zh-CN" altLang="en-US" sz="36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endParaRPr>
          </a:p>
        </p:txBody>
      </p:sp>
      <p:pic>
        <p:nvPicPr>
          <p:cNvPr id="5" name="图片 4" descr="535c12458f8a31f03e99d242192919e5副本"/>
          <p:cNvPicPr>
            <a:picLocks noChangeAspect="1"/>
          </p:cNvPicPr>
          <p:nvPr/>
        </p:nvPicPr>
        <p:blipFill>
          <a:blip r:embed="rId1"/>
          <a:stretch>
            <a:fillRect/>
          </a:stretch>
        </p:blipFill>
        <p:spPr>
          <a:xfrm>
            <a:off x="0" y="0"/>
            <a:ext cx="12192000" cy="6858000"/>
          </a:xfrm>
          <a:prstGeom prst="rect">
            <a:avLst/>
          </a:prstGeom>
        </p:spPr>
      </p:pic>
      <p:sp>
        <p:nvSpPr>
          <p:cNvPr id="3" name="内容占位符 2"/>
          <p:cNvSpPr>
            <a:spLocks noGrp="1"/>
          </p:cNvSpPr>
          <p:nvPr>
            <p:ph idx="1"/>
          </p:nvPr>
        </p:nvSpPr>
        <p:spPr>
          <a:xfrm>
            <a:off x="346710" y="2494915"/>
            <a:ext cx="11544935" cy="4100195"/>
          </a:xfrm>
        </p:spPr>
        <p:txBody>
          <a:bodyPr>
            <a:normAutofit/>
            <a:scene3d>
              <a:camera prst="orthographicFront"/>
              <a:lightRig rig="threePt" dir="t"/>
            </a:scene3d>
          </a:bodyPr>
          <a:p>
            <a:pPr marL="0" indent="0" fontAlgn="auto">
              <a:buNone/>
            </a:pPr>
            <a:endParaRPr lang="zh-CN" altLang="en-US" strike="noStrike" noProof="1"/>
          </a:p>
          <a:p>
            <a:pPr algn="ctr" fontAlgn="auto"/>
            <a:r>
              <a:rPr lang="zh-CN" altLang="en-US" sz="3200" strike="noStrike" noProof="1"/>
              <a:t>坚持制度衔接、应救尽救</a:t>
            </a:r>
            <a:endParaRPr lang="zh-CN" altLang="en-US" sz="3200" strike="noStrike" noProof="1"/>
          </a:p>
          <a:p>
            <a:pPr algn="ctr" fontAlgn="auto"/>
            <a:r>
              <a:rPr lang="zh-CN" altLang="en-US" sz="3200" strike="noStrike" noProof="1"/>
              <a:t>坚持尽力而为、量力而行</a:t>
            </a:r>
            <a:endParaRPr lang="zh-CN" altLang="en-US" sz="3200" strike="noStrike" noProof="1"/>
          </a:p>
          <a:p>
            <a:pPr algn="ctr" fontAlgn="auto"/>
            <a:r>
              <a:rPr lang="zh-CN" altLang="en-US" sz="3200" strike="noStrike" noProof="1"/>
              <a:t>坚持规范有序、公开公正</a:t>
            </a:r>
            <a:endParaRPr lang="zh-CN" altLang="en-US" sz="3200" strike="noStrike" noProof="1"/>
          </a:p>
          <a:p>
            <a:pPr algn="ctr" fontAlgn="auto"/>
            <a:r>
              <a:rPr lang="zh-CN" altLang="en-US" sz="3200" strike="noStrike" noProof="1"/>
              <a:t>坚持政府主导、社会参与</a:t>
            </a:r>
            <a:endParaRPr lang="zh-CN" altLang="en-US" sz="3200" strike="noStrike" noProof="1"/>
          </a:p>
          <a:p>
            <a:pPr algn="ctr" fontAlgn="auto"/>
            <a:r>
              <a:rPr lang="zh-CN" altLang="en-US" sz="3200" strike="noStrike" noProof="1"/>
              <a:t>坚持家庭尽责、共同推进</a:t>
            </a:r>
            <a:endParaRPr lang="zh-CN" altLang="en-US" sz="3200" strike="noStrike" noProof="1"/>
          </a:p>
          <a:p>
            <a:pPr algn="ctr" fontAlgn="auto"/>
            <a:r>
              <a:rPr lang="zh-CN" altLang="en-US" sz="3200" strike="noStrike" noProof="1"/>
              <a:t>坚持统筹资源、分类保障</a:t>
            </a:r>
            <a:endParaRPr lang="zh-CN" altLang="en-US" sz="3200" strike="noStrike" noProof="1"/>
          </a:p>
        </p:txBody>
      </p:sp>
      <p:sp>
        <p:nvSpPr>
          <p:cNvPr id="7" name="文本框 6"/>
          <p:cNvSpPr txBox="1"/>
          <p:nvPr/>
        </p:nvSpPr>
        <p:spPr>
          <a:xfrm>
            <a:off x="-635" y="1072515"/>
            <a:ext cx="12192635" cy="953135"/>
          </a:xfrm>
          <a:prstGeom prst="rect">
            <a:avLst/>
          </a:prstGeom>
          <a:noFill/>
        </p:spPr>
        <p:txBody>
          <a:bodyPr wrap="square" rtlCol="0">
            <a:noAutofit/>
          </a:bodyPr>
          <a:p>
            <a:pPr algn="ctr"/>
            <a:r>
              <a:rPr lang="en-US" altLang="zh-CN" sz="4800" b="1">
                <a:latin typeface="+mj-lt"/>
                <a:cs typeface="+mj-lt"/>
              </a:rPr>
              <a:t> </a:t>
            </a:r>
            <a:r>
              <a:rPr lang="zh-CN" altLang="en-US" sz="4800" b="1">
                <a:latin typeface="+mj-lt"/>
                <a:cs typeface="+mj-lt"/>
              </a:rPr>
              <a:t>0</a:t>
            </a:r>
            <a:r>
              <a:rPr lang="zh-CN" altLang="en-US" sz="4800" b="1">
                <a:latin typeface="+mj-lt"/>
                <a:cs typeface="+mj-lt"/>
              </a:rPr>
              <a:t>-8岁残疾儿童康复救助制度的基本原则</a:t>
            </a:r>
            <a:endParaRPr lang="zh-CN" altLang="en-US" sz="4800" b="1">
              <a:latin typeface="+mj-lt"/>
              <a:cs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2"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3">
                                            <p:txEl>
                                              <p:pRg st="4" end="4"/>
                                            </p:txEl>
                                          </p:spTgt>
                                        </p:tgtEl>
                                      </p:cBhvr>
                                    </p:animEffect>
                                    <p:set>
                                      <p:cBhvr>
                                        <p:cTn id="3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3">
                                            <p:txEl>
                                              <p:pRg st="5" end="5"/>
                                            </p:txEl>
                                          </p:spTgt>
                                        </p:tgtEl>
                                      </p:cBhvr>
                                    </p:animEffect>
                                    <p:set>
                                      <p:cBhvr>
                                        <p:cTn id="4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3">
                                            <p:txEl>
                                              <p:pRg st="6" end="6"/>
                                            </p:txEl>
                                          </p:spTgt>
                                        </p:tgtEl>
                                      </p:cBhvr>
                                    </p:animEffect>
                                    <p:set>
                                      <p:cBhvr>
                                        <p:cTn id="4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7" grpId="0"/>
      <p:bldP spid="7" grpId="1"/>
      <p:bldP spid="3" grpId="0" build="p"/>
      <p:bldP spid="3"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7700" y="258763"/>
            <a:ext cx="10515600" cy="1325563"/>
          </a:xfrm>
        </p:spPr>
        <p:txBody>
          <a:bodyPr anchor="ctr" anchorCtr="0">
            <a:normAutofit/>
          </a:bodyPr>
          <a:p>
            <a:pPr marL="0" marR="0" indent="0" algn="l" defTabSz="914400" rtl="0" eaLnBrk="1" fontAlgn="auto" latinLnBrk="0" hangingPunct="1">
              <a:lnSpc>
                <a:spcPct val="90000"/>
              </a:lnSpc>
              <a:spcBef>
                <a:spcPct val="0"/>
              </a:spcBef>
              <a:spcAft>
                <a:spcPct val="0"/>
              </a:spcAft>
              <a:buClrTx/>
              <a:buSzTx/>
              <a:buFontTx/>
              <a:buNone/>
            </a:pPr>
            <a:r>
              <a:rPr kumimoji="0" lang="zh-CN" altLang="en-US" sz="24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rPr>
              <a:t>主要内容</a:t>
            </a:r>
            <a:br>
              <a:rPr lang="zh-CN" altLang="en-US"/>
            </a:br>
            <a:endParaRPr kumimoji="0" lang="zh-CN" altLang="en-US" sz="2400" b="1" i="0" u="none" strike="noStrike" kern="1200" cap="none" spc="0" normalizeH="0" baseline="0" noProof="1">
              <a:solidFill>
                <a:schemeClr val="tx1"/>
              </a:solidFill>
              <a:effectLst>
                <a:outerShdw blurRad="38100" dist="38100" dir="2700000" algn="tl">
                  <a:srgbClr val="000000">
                    <a:alpha val="43137"/>
                  </a:srgbClr>
                </a:outerShdw>
              </a:effectLst>
              <a:latin typeface="+mj-lt"/>
              <a:ea typeface="+mj-ea"/>
              <a:cs typeface="+mj-cs"/>
            </a:endParaRPr>
          </a:p>
        </p:txBody>
      </p:sp>
      <p:pic>
        <p:nvPicPr>
          <p:cNvPr id="6" name="图片 5" descr="535c12458f8a31f03e99d242192919e5副本"/>
          <p:cNvPicPr>
            <a:picLocks noChangeAspect="1"/>
          </p:cNvPicPr>
          <p:nvPr/>
        </p:nvPicPr>
        <p:blipFill>
          <a:blip r:embed="rId1"/>
          <a:stretch>
            <a:fillRect/>
          </a:stretch>
        </p:blipFill>
        <p:spPr>
          <a:xfrm>
            <a:off x="0" y="21590"/>
            <a:ext cx="12192000" cy="6858000"/>
          </a:xfrm>
          <a:prstGeom prst="rect">
            <a:avLst/>
          </a:prstGeom>
        </p:spPr>
      </p:pic>
      <p:sp>
        <p:nvSpPr>
          <p:cNvPr id="3" name="内容占位符 2"/>
          <p:cNvSpPr>
            <a:spLocks noGrp="1"/>
          </p:cNvSpPr>
          <p:nvPr>
            <p:ph idx="1"/>
          </p:nvPr>
        </p:nvSpPr>
        <p:spPr>
          <a:xfrm>
            <a:off x="3344545" y="1186180"/>
            <a:ext cx="8394065" cy="4682490"/>
          </a:xfrm>
        </p:spPr>
        <p:txBody>
          <a:bodyPr>
            <a:normAutofit fontScale="40000"/>
          </a:bodyPr>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zh-CN" altLang="en-US" sz="70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救助对象</a:t>
            </a:r>
            <a:endParaRPr kumimoji="0" lang="zh-CN" altLang="en-US" sz="7000" b="0"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a:solidFill>
                  <a:schemeClr val="tx1">
                    <a:lumMod val="75000"/>
                    <a:lumOff val="25000"/>
                  </a:schemeClr>
                </a:solidFill>
                <a:latin typeface="+mn-lt"/>
                <a:ea typeface="+mn-ea"/>
                <a:cs typeface="+mn-cs"/>
              </a:rPr>
              <a:t>   </a:t>
            </a:r>
            <a:r>
              <a:rPr kumimoji="0" lang="en-US" altLang="zh-CN" sz="4800" b="1" i="0" u="none" strike="noStrike" kern="1200" cap="none" spc="0" normalizeH="0" baseline="0" noProof="1">
                <a:solidFill>
                  <a:schemeClr val="tx1">
                    <a:lumMod val="75000"/>
                    <a:lumOff val="25000"/>
                  </a:schemeClr>
                </a:solidFill>
                <a:latin typeface="+mj-ea"/>
                <a:ea typeface="+mj-ea"/>
                <a:cs typeface="+mj-ea"/>
              </a:rPr>
              <a:t>   </a:t>
            </a:r>
            <a:r>
              <a:rPr kumimoji="0" lang="zh-CN" altLang="en-US" sz="4800" b="1" i="0" u="none" strike="noStrike" kern="1200" cap="none" spc="0" normalizeH="0" baseline="0" noProof="1">
                <a:solidFill>
                  <a:schemeClr val="tx1">
                    <a:lumMod val="75000"/>
                    <a:lumOff val="25000"/>
                  </a:schemeClr>
                </a:solidFill>
                <a:latin typeface="+mj-ea"/>
                <a:ea typeface="+mj-ea"/>
                <a:cs typeface="+mj-ea"/>
              </a:rPr>
              <a:t>具有密山市户籍（密山市居住证），有康复需求，经专业医疗机构诊断并评估认定，有相应康复适应指征，通过康复服务可以达到功能重建或改善的</a:t>
            </a:r>
            <a:r>
              <a:rPr kumimoji="0" lang="en-US" altLang="zh-CN" sz="4800" b="1" i="0" u="none" strike="noStrike" kern="1200" cap="none" spc="0" normalizeH="0" baseline="0" noProof="1">
                <a:solidFill>
                  <a:schemeClr val="tx1">
                    <a:lumMod val="75000"/>
                    <a:lumOff val="25000"/>
                  </a:schemeClr>
                </a:solidFill>
                <a:latin typeface="+mj-ea"/>
                <a:ea typeface="+mj-ea"/>
                <a:cs typeface="+mj-ea"/>
              </a:rPr>
              <a:t>0-8</a:t>
            </a:r>
            <a:r>
              <a:rPr kumimoji="0" lang="zh-CN" altLang="en-US" sz="4800" b="1" i="0" u="none" strike="noStrike" kern="1200" cap="none" spc="0" normalizeH="0" baseline="0" noProof="1">
                <a:solidFill>
                  <a:schemeClr val="tx1">
                    <a:lumMod val="75000"/>
                    <a:lumOff val="25000"/>
                  </a:schemeClr>
                </a:solidFill>
                <a:latin typeface="+mj-ea"/>
                <a:ea typeface="+mj-ea"/>
                <a:cs typeface="+mj-ea"/>
              </a:rPr>
              <a:t>岁视力、听力、言语、肢体、智力等残疾儿童和孤独症儿童。</a:t>
            </a:r>
            <a:endParaRPr kumimoji="0" lang="zh-CN" altLang="en-US" sz="4800" b="1" i="0" u="none" strike="noStrike" kern="1200" cap="none" spc="0" normalizeH="0" baseline="0" noProof="1">
              <a:solidFill>
                <a:schemeClr val="tx1">
                  <a:lumMod val="75000"/>
                  <a:lumOff val="25000"/>
                </a:schemeClr>
              </a:solidFill>
              <a:latin typeface="+mj-ea"/>
              <a:ea typeface="+mj-ea"/>
              <a:cs typeface="+mj-ea"/>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4800" b="1" i="0" u="none" strike="noStrike" kern="1200" cap="none" spc="0" normalizeH="0" baseline="0" noProof="1">
                <a:solidFill>
                  <a:schemeClr val="tx1">
                    <a:lumMod val="75000"/>
                    <a:lumOff val="25000"/>
                  </a:schemeClr>
                </a:solidFill>
                <a:latin typeface="+mj-ea"/>
                <a:ea typeface="+mj-ea"/>
                <a:cs typeface="+mj-ea"/>
              </a:rPr>
              <a:t>    </a:t>
            </a:r>
            <a:r>
              <a:rPr kumimoji="0" lang="zh-CN" altLang="en-US" sz="4800" b="1" i="0" u="none" strike="noStrike" kern="1200" cap="none" spc="0" normalizeH="0" baseline="0" noProof="1">
                <a:solidFill>
                  <a:schemeClr val="tx1">
                    <a:lumMod val="75000"/>
                    <a:lumOff val="25000"/>
                  </a:schemeClr>
                </a:solidFill>
                <a:latin typeface="+mj-ea"/>
                <a:ea typeface="+mj-ea"/>
                <a:cs typeface="+mj-ea"/>
              </a:rPr>
              <a:t>优先救助城乡最低生活保障对象、特困家庭、脱贫户家庭、监测户家庭的儿童和儿童福利机构收留抚养的儿童。</a:t>
            </a:r>
            <a:endParaRPr kumimoji="0" lang="zh-CN" altLang="en-US" sz="4800" b="1" i="0" u="none" strike="noStrike" kern="1200" cap="none" spc="0" normalizeH="0" baseline="0" noProof="1">
              <a:solidFill>
                <a:schemeClr val="tx1">
                  <a:lumMod val="75000"/>
                  <a:lumOff val="25000"/>
                </a:schemeClr>
              </a:solidFill>
              <a:latin typeface="+mj-ea"/>
              <a:ea typeface="+mj-ea"/>
              <a:cs typeface="+mj-ea"/>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4800" b="1" i="0" u="none" strike="noStrike" kern="1200" cap="none" spc="0" normalizeH="0" baseline="0" noProof="1">
                <a:solidFill>
                  <a:schemeClr val="tx1">
                    <a:lumMod val="75000"/>
                    <a:lumOff val="25000"/>
                  </a:schemeClr>
                </a:solidFill>
                <a:latin typeface="+mj-ea"/>
                <a:ea typeface="+mj-ea"/>
                <a:cs typeface="+mj-ea"/>
              </a:rPr>
              <a:t>    </a:t>
            </a:r>
            <a:r>
              <a:rPr kumimoji="0" lang="zh-CN" altLang="en-US" sz="4800" b="1" i="0" u="none" strike="noStrike" kern="1200" cap="none" spc="0" normalizeH="0" baseline="0" noProof="1">
                <a:solidFill>
                  <a:schemeClr val="tx1">
                    <a:lumMod val="75000"/>
                    <a:lumOff val="25000"/>
                  </a:schemeClr>
                </a:solidFill>
                <a:latin typeface="+mj-ea"/>
                <a:ea typeface="+mj-ea"/>
                <a:cs typeface="+mj-ea"/>
              </a:rPr>
              <a:t>孤儿、其他经济困难家庭的儿童。</a:t>
            </a:r>
            <a:endParaRPr kumimoji="0" lang="zh-CN" altLang="en-US" sz="4800" b="1" i="0" u="none" strike="noStrike" kern="1200" cap="none" spc="0" normalizeH="0" baseline="0" noProof="1">
              <a:solidFill>
                <a:schemeClr val="tx1">
                  <a:lumMod val="75000"/>
                  <a:lumOff val="25000"/>
                </a:schemeClr>
              </a:solidFill>
              <a:latin typeface="+mj-ea"/>
              <a:ea typeface="+mj-ea"/>
              <a:cs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1"/>
          </p:nvPr>
        </p:nvSpPr>
        <p:spPr>
          <a:xfrm>
            <a:off x="647700" y="439738"/>
            <a:ext cx="11218863" cy="5737225"/>
          </a:xfrm>
        </p:spPr>
        <p:txBody>
          <a:bodyPr vert="horz" lIns="91440" tIns="45720" rIns="91440" bIns="45720" anchor="t" anchorCtr="0">
            <a:normAutofit/>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r>
              <a:rPr kumimoji="0" lang="zh-CN" altLang="en-US" sz="20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救助内容和标准。</a:t>
            </a:r>
            <a:endParaRPr kumimoji="0" lang="zh-CN" altLang="en-US" sz="2000" b="0" i="0" u="none" strike="noStrike" kern="1200" cap="none" spc="0" normalizeH="0" baseline="0" noProof="1">
              <a:solidFill>
                <a:srgbClr val="404040"/>
              </a:solidFill>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rgbClr val="404040"/>
                </a:solidFill>
                <a:latin typeface="+mn-lt"/>
                <a:ea typeface="+mn-ea"/>
                <a:cs typeface="+mn-cs"/>
              </a:rPr>
              <a:t>    </a:t>
            </a:r>
            <a:endParaRPr kumimoji="0" lang="zh-CN" altLang="en-US" sz="2000" b="0" i="0" u="none" strike="noStrike" kern="1200" cap="none" spc="0" normalizeH="0" baseline="0" noProof="1">
              <a:solidFill>
                <a:srgbClr val="404040"/>
              </a:solidFill>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en-US" sz="2000" b="0" i="0" u="none" strike="noStrike" kern="1200" cap="none" spc="0" normalizeH="0" baseline="0" noProof="1">
              <a:solidFill>
                <a:srgbClr val="404040"/>
              </a:solidFill>
              <a:latin typeface="+mn-lt"/>
              <a:ea typeface="+mn-ea"/>
              <a:cs typeface="+mn-cs"/>
            </a:endParaRPr>
          </a:p>
        </p:txBody>
      </p:sp>
      <p:pic>
        <p:nvPicPr>
          <p:cNvPr id="2" name="图片 1" descr="535c12458f8a31f03e99d242192919e5副本"/>
          <p:cNvPicPr>
            <a:picLocks noChangeAspect="1"/>
          </p:cNvPicPr>
          <p:nvPr/>
        </p:nvPicPr>
        <p:blipFill>
          <a:blip r:embed="rId1"/>
          <a:stretch>
            <a:fillRect/>
          </a:stretch>
        </p:blipFill>
        <p:spPr>
          <a:xfrm>
            <a:off x="0" y="0"/>
            <a:ext cx="12192635" cy="6858000"/>
          </a:xfrm>
          <a:prstGeom prst="rect">
            <a:avLst/>
          </a:prstGeom>
        </p:spPr>
      </p:pic>
      <p:graphicFrame>
        <p:nvGraphicFramePr>
          <p:cNvPr id="4" name="表格 3"/>
          <p:cNvGraphicFramePr/>
          <p:nvPr>
            <p:custDataLst>
              <p:tags r:id="rId2"/>
            </p:custDataLst>
          </p:nvPr>
        </p:nvGraphicFramePr>
        <p:xfrm>
          <a:off x="5010150" y="440055"/>
          <a:ext cx="6856730" cy="6151245"/>
        </p:xfrm>
        <a:graphic>
          <a:graphicData uri="http://schemas.openxmlformats.org/drawingml/2006/table">
            <a:tbl>
              <a:tblPr firstRow="1" bandRow="1">
                <a:tableStyleId>{5C22544A-7EE6-4342-B048-85BDC9FD1C3A}</a:tableStyleId>
              </a:tblPr>
              <a:tblGrid>
                <a:gridCol w="654685"/>
                <a:gridCol w="1297940"/>
                <a:gridCol w="3119120"/>
                <a:gridCol w="1784985"/>
              </a:tblGrid>
              <a:tr h="383540">
                <a:tc>
                  <a:txBody>
                    <a:bodyPr/>
                    <a:p>
                      <a:pPr algn="ctr">
                        <a:buNone/>
                      </a:pPr>
                      <a:r>
                        <a:rPr lang="zh-CN" altLang="en-US"/>
                        <a:t>序号</a:t>
                      </a:r>
                      <a:endParaRPr lang="zh-CN" altLang="en-US"/>
                    </a:p>
                  </a:txBody>
                  <a:tcPr/>
                </a:tc>
                <a:tc>
                  <a:txBody>
                    <a:bodyPr/>
                    <a:p>
                      <a:pPr algn="ctr">
                        <a:buNone/>
                      </a:pPr>
                      <a:r>
                        <a:rPr lang="zh-CN" altLang="en-US"/>
                        <a:t>项目内容</a:t>
                      </a:r>
                      <a:endParaRPr lang="zh-CN" altLang="en-US"/>
                    </a:p>
                  </a:txBody>
                  <a:tcPr/>
                </a:tc>
                <a:tc>
                  <a:txBody>
                    <a:bodyPr/>
                    <a:p>
                      <a:pPr algn="ctr">
                        <a:buNone/>
                      </a:pPr>
                      <a:r>
                        <a:rPr lang="zh-CN" altLang="en-US"/>
                        <a:t>补助标准</a:t>
                      </a:r>
                      <a:endParaRPr lang="zh-CN" altLang="en-US"/>
                    </a:p>
                  </a:txBody>
                  <a:tcPr/>
                </a:tc>
                <a:tc>
                  <a:txBody>
                    <a:bodyPr/>
                    <a:p>
                      <a:pPr algn="ctr">
                        <a:buNone/>
                      </a:pPr>
                      <a:r>
                        <a:rPr lang="zh-CN" altLang="en-US"/>
                        <a:t>备注</a:t>
                      </a:r>
                      <a:endParaRPr lang="zh-CN" altLang="en-US"/>
                    </a:p>
                  </a:txBody>
                  <a:tcPr/>
                </a:tc>
              </a:tr>
              <a:tr h="1066800">
                <a:tc>
                  <a:txBody>
                    <a:bodyPr/>
                    <a:p>
                      <a:pPr algn="ctr">
                        <a:buNone/>
                      </a:pPr>
                      <a:r>
                        <a:rPr lang="en-US" altLang="zh-CN"/>
                        <a:t>1</a:t>
                      </a:r>
                      <a:endParaRPr lang="en-US" altLang="zh-CN"/>
                    </a:p>
                  </a:txBody>
                  <a:tcPr/>
                </a:tc>
                <a:tc>
                  <a:txBody>
                    <a:bodyPr/>
                    <a:p>
                      <a:pPr algn="ctr">
                        <a:buNone/>
                      </a:pPr>
                      <a:r>
                        <a:rPr lang="zh-CN" altLang="en-US" sz="1600"/>
                        <a:t>聋儿人工耳蜗</a:t>
                      </a:r>
                      <a:endParaRPr lang="zh-CN" altLang="en-US" sz="1600"/>
                    </a:p>
                  </a:txBody>
                  <a:tcPr/>
                </a:tc>
                <a:tc>
                  <a:txBody>
                    <a:bodyPr/>
                    <a:p>
                      <a:pPr algn="l">
                        <a:buNone/>
                      </a:pPr>
                      <a:r>
                        <a:rPr lang="zh-CN" altLang="en-US" sz="1600"/>
                        <a:t>康复训练费</a:t>
                      </a:r>
                      <a:r>
                        <a:rPr lang="en-US" altLang="zh-CN" sz="1600"/>
                        <a:t>1.8</a:t>
                      </a:r>
                      <a:r>
                        <a:rPr lang="zh-CN" altLang="en-US" sz="1600"/>
                        <a:t>万元</a:t>
                      </a:r>
                      <a:r>
                        <a:rPr lang="en-US" altLang="zh-CN" sz="1600"/>
                        <a:t>/</a:t>
                      </a:r>
                      <a:r>
                        <a:rPr lang="zh-CN" altLang="en-US" sz="1600"/>
                        <a:t>年（</a:t>
                      </a:r>
                      <a:r>
                        <a:rPr lang="en-US" altLang="zh-CN" sz="1600"/>
                        <a:t>10</a:t>
                      </a:r>
                      <a:r>
                        <a:rPr lang="zh-CN" altLang="en-US" sz="1600"/>
                        <a:t>个月）</a:t>
                      </a:r>
                      <a:endParaRPr lang="zh-CN" altLang="en-US" sz="1600"/>
                    </a:p>
                  </a:txBody>
                  <a:tcPr/>
                </a:tc>
                <a:tc>
                  <a:txBody>
                    <a:bodyPr/>
                    <a:p>
                      <a:pPr algn="l">
                        <a:buNone/>
                      </a:pPr>
                      <a:r>
                        <a:rPr lang="zh-CN" altLang="en-US" sz="1600"/>
                        <a:t>耳蜗产品一次性救助。</a:t>
                      </a:r>
                      <a:endParaRPr lang="zh-CN" altLang="en-US" sz="1600"/>
                    </a:p>
                    <a:p>
                      <a:pPr algn="l">
                        <a:buNone/>
                      </a:pPr>
                      <a:r>
                        <a:rPr lang="zh-CN" altLang="en-US" sz="1600"/>
                        <a:t>康复训练</a:t>
                      </a:r>
                      <a:r>
                        <a:rPr lang="en-US" altLang="zh-CN" sz="1600"/>
                        <a:t>0-8</a:t>
                      </a:r>
                      <a:r>
                        <a:rPr lang="zh-CN" altLang="en-US" sz="1600"/>
                        <a:t>岁内可连续救助。</a:t>
                      </a:r>
                      <a:endParaRPr lang="zh-CN" altLang="en-US" sz="1600"/>
                    </a:p>
                  </a:txBody>
                  <a:tcPr/>
                </a:tc>
              </a:tr>
              <a:tr h="1310640">
                <a:tc>
                  <a:txBody>
                    <a:bodyPr/>
                    <a:p>
                      <a:pPr algn="ctr">
                        <a:buNone/>
                      </a:pPr>
                      <a:r>
                        <a:rPr lang="en-US" altLang="zh-CN"/>
                        <a:t>2</a:t>
                      </a:r>
                      <a:endParaRPr lang="en-US" altLang="zh-CN"/>
                    </a:p>
                  </a:txBody>
                  <a:tcPr/>
                </a:tc>
                <a:tc>
                  <a:txBody>
                    <a:bodyPr/>
                    <a:p>
                      <a:pPr algn="ctr">
                        <a:buNone/>
                      </a:pPr>
                      <a:r>
                        <a:rPr lang="zh-CN" altLang="en-US" sz="1600"/>
                        <a:t>聋儿助听器</a:t>
                      </a:r>
                      <a:endParaRPr lang="zh-CN" altLang="en-US" sz="1600"/>
                    </a:p>
                  </a:txBody>
                  <a:tcPr/>
                </a:tc>
                <a:tc>
                  <a:txBody>
                    <a:bodyPr/>
                    <a:p>
                      <a:pPr algn="l">
                        <a:buNone/>
                      </a:pPr>
                      <a:r>
                        <a:rPr lang="zh-CN" altLang="en-US" sz="1600"/>
                        <a:t>助听器验配费</a:t>
                      </a:r>
                      <a:r>
                        <a:rPr lang="en-US" altLang="zh-CN" sz="1600"/>
                        <a:t>0.12</a:t>
                      </a:r>
                      <a:r>
                        <a:rPr lang="zh-CN" altLang="en-US" sz="1600"/>
                        <a:t>万元、康复训练费</a:t>
                      </a:r>
                      <a:r>
                        <a:rPr lang="en-US" altLang="zh-CN" sz="1600"/>
                        <a:t>1.8</a:t>
                      </a:r>
                      <a:r>
                        <a:rPr lang="zh-CN" altLang="en-US" sz="1600"/>
                        <a:t>万元</a:t>
                      </a:r>
                      <a:r>
                        <a:rPr lang="en-US" altLang="zh-CN" sz="1600">
                          <a:sym typeface="+mn-ea"/>
                        </a:rPr>
                        <a:t>/</a:t>
                      </a:r>
                      <a:r>
                        <a:rPr lang="zh-CN" altLang="en-US" sz="1600">
                          <a:sym typeface="+mn-ea"/>
                        </a:rPr>
                        <a:t>年（</a:t>
                      </a:r>
                      <a:r>
                        <a:rPr lang="en-US" altLang="zh-CN" sz="1600">
                          <a:sym typeface="+mn-ea"/>
                        </a:rPr>
                        <a:t>10</a:t>
                      </a:r>
                      <a:r>
                        <a:rPr lang="zh-CN" altLang="en-US" sz="1600">
                          <a:sym typeface="+mn-ea"/>
                        </a:rPr>
                        <a:t>个月）</a:t>
                      </a:r>
                      <a:endParaRPr lang="zh-CN" altLang="en-US" sz="1600"/>
                    </a:p>
                  </a:txBody>
                  <a:tcPr/>
                </a:tc>
                <a:tc>
                  <a:txBody>
                    <a:bodyPr/>
                    <a:p>
                      <a:pPr algn="l">
                        <a:buNone/>
                      </a:pPr>
                      <a:r>
                        <a:rPr lang="zh-CN" altLang="en-US" sz="1600"/>
                        <a:t>助听器一次性救助。</a:t>
                      </a:r>
                      <a:endParaRPr lang="zh-CN" altLang="en-US" sz="1600"/>
                    </a:p>
                    <a:p>
                      <a:pPr algn="l">
                        <a:buNone/>
                      </a:pPr>
                      <a:r>
                        <a:rPr lang="zh-CN" altLang="en-US" sz="1600">
                          <a:sym typeface="+mn-ea"/>
                        </a:rPr>
                        <a:t>康复训练</a:t>
                      </a:r>
                      <a:r>
                        <a:rPr lang="en-US" altLang="zh-CN" sz="1600">
                          <a:sym typeface="+mn-ea"/>
                        </a:rPr>
                        <a:t>0-8</a:t>
                      </a:r>
                      <a:r>
                        <a:rPr lang="zh-CN" altLang="en-US" sz="1600">
                          <a:sym typeface="+mn-ea"/>
                        </a:rPr>
                        <a:t>岁</a:t>
                      </a:r>
                      <a:r>
                        <a:rPr lang="zh-CN" altLang="en-US" sz="1600">
                          <a:sym typeface="+mn-ea"/>
                        </a:rPr>
                        <a:t>内可连续救助。</a:t>
                      </a:r>
                      <a:endParaRPr lang="zh-CN" altLang="en-US" sz="1600">
                        <a:sym typeface="+mn-ea"/>
                      </a:endParaRPr>
                    </a:p>
                    <a:p>
                      <a:pPr algn="l">
                        <a:buNone/>
                      </a:pPr>
                      <a:endParaRPr lang="zh-CN" altLang="en-US" sz="1600"/>
                    </a:p>
                  </a:txBody>
                  <a:tcPr/>
                </a:tc>
              </a:tr>
              <a:tr h="864235">
                <a:tc>
                  <a:txBody>
                    <a:bodyPr/>
                    <a:p>
                      <a:pPr algn="ctr">
                        <a:buNone/>
                      </a:pPr>
                      <a:r>
                        <a:rPr lang="en-US" altLang="zh-CN"/>
                        <a:t>3</a:t>
                      </a:r>
                      <a:endParaRPr lang="en-US" altLang="zh-CN"/>
                    </a:p>
                  </a:txBody>
                  <a:tcPr/>
                </a:tc>
                <a:tc>
                  <a:txBody>
                    <a:bodyPr/>
                    <a:p>
                      <a:pPr algn="ctr">
                        <a:buNone/>
                      </a:pPr>
                      <a:r>
                        <a:rPr lang="zh-CN" altLang="en-US" sz="1600"/>
                        <a:t>肢体残疾儿童</a:t>
                      </a:r>
                      <a:endParaRPr lang="zh-CN" altLang="en-US" sz="1600"/>
                    </a:p>
                  </a:txBody>
                  <a:tcPr/>
                </a:tc>
                <a:tc>
                  <a:txBody>
                    <a:bodyPr/>
                    <a:p>
                      <a:pPr algn="l">
                        <a:buNone/>
                      </a:pPr>
                      <a:r>
                        <a:rPr lang="zh-CN" altLang="en-US" sz="1600"/>
                        <a:t>康复训练费</a:t>
                      </a:r>
                      <a:r>
                        <a:rPr lang="en-US" altLang="zh-CN" sz="1600"/>
                        <a:t>2</a:t>
                      </a:r>
                      <a:r>
                        <a:rPr lang="zh-CN" altLang="en-US" sz="1600"/>
                        <a:t>万元</a:t>
                      </a:r>
                      <a:r>
                        <a:rPr lang="en-US" altLang="zh-CN" sz="1600">
                          <a:sym typeface="+mn-ea"/>
                        </a:rPr>
                        <a:t>/</a:t>
                      </a:r>
                      <a:r>
                        <a:rPr lang="zh-CN" altLang="en-US" sz="1600">
                          <a:sym typeface="+mn-ea"/>
                        </a:rPr>
                        <a:t>年（</a:t>
                      </a:r>
                      <a:r>
                        <a:rPr lang="en-US" altLang="zh-CN" sz="1600">
                          <a:sym typeface="+mn-ea"/>
                        </a:rPr>
                        <a:t>10</a:t>
                      </a:r>
                      <a:r>
                        <a:rPr lang="zh-CN" altLang="en-US" sz="1600">
                          <a:sym typeface="+mn-ea"/>
                        </a:rPr>
                        <a:t>个月）</a:t>
                      </a:r>
                      <a:endParaRPr lang="zh-CN" altLang="en-US" sz="1600"/>
                    </a:p>
                    <a:p>
                      <a:pPr algn="l">
                        <a:buNone/>
                      </a:pPr>
                      <a:r>
                        <a:rPr lang="zh-CN" altLang="en-US" sz="1600"/>
                        <a:t>矫治手术</a:t>
                      </a:r>
                      <a:endParaRPr lang="zh-CN" altLang="en-US" sz="1600"/>
                    </a:p>
                  </a:txBody>
                  <a:tcPr/>
                </a:tc>
                <a:tc>
                  <a:txBody>
                    <a:bodyPr/>
                    <a:p>
                      <a:pPr algn="l">
                        <a:buNone/>
                      </a:pPr>
                      <a:r>
                        <a:rPr lang="zh-CN" altLang="en-US" sz="1600">
                          <a:sym typeface="+mn-ea"/>
                        </a:rPr>
                        <a:t>康复训练</a:t>
                      </a:r>
                      <a:r>
                        <a:rPr lang="en-US" altLang="zh-CN" sz="1600">
                          <a:sym typeface="+mn-ea"/>
                        </a:rPr>
                        <a:t>0-8</a:t>
                      </a:r>
                      <a:r>
                        <a:rPr lang="zh-CN" altLang="en-US" sz="1600">
                          <a:sym typeface="+mn-ea"/>
                        </a:rPr>
                        <a:t>岁</a:t>
                      </a:r>
                      <a:r>
                        <a:rPr lang="zh-CN" altLang="en-US" sz="1600">
                          <a:sym typeface="+mn-ea"/>
                        </a:rPr>
                        <a:t>内可连续救助。</a:t>
                      </a:r>
                      <a:endParaRPr lang="zh-CN" altLang="en-US" sz="1600">
                        <a:sym typeface="+mn-ea"/>
                      </a:endParaRPr>
                    </a:p>
                    <a:p>
                      <a:pPr algn="l">
                        <a:buNone/>
                      </a:pPr>
                      <a:endParaRPr lang="zh-CN" altLang="en-US" sz="1600"/>
                    </a:p>
                  </a:txBody>
                  <a:tcPr/>
                </a:tc>
              </a:tr>
              <a:tr h="607695">
                <a:tc>
                  <a:txBody>
                    <a:bodyPr/>
                    <a:p>
                      <a:pPr algn="ctr">
                        <a:buNone/>
                      </a:pPr>
                      <a:r>
                        <a:rPr lang="en-US" altLang="zh-CN"/>
                        <a:t>4</a:t>
                      </a:r>
                      <a:endParaRPr lang="en-US" altLang="zh-CN"/>
                    </a:p>
                  </a:txBody>
                  <a:tcPr/>
                </a:tc>
                <a:tc>
                  <a:txBody>
                    <a:bodyPr/>
                    <a:p>
                      <a:pPr algn="ctr">
                        <a:buNone/>
                      </a:pPr>
                      <a:r>
                        <a:rPr lang="zh-CN" altLang="en-US" sz="1600"/>
                        <a:t>智力残疾儿童</a:t>
                      </a:r>
                      <a:endParaRPr lang="zh-CN" altLang="en-US" sz="1600"/>
                    </a:p>
                  </a:txBody>
                  <a:tcPr/>
                </a:tc>
                <a:tc>
                  <a:txBody>
                    <a:bodyPr/>
                    <a:p>
                      <a:pPr algn="l">
                        <a:buNone/>
                      </a:pPr>
                      <a:r>
                        <a:rPr lang="zh-CN" altLang="en-US" sz="1600">
                          <a:sym typeface="+mn-ea"/>
                        </a:rPr>
                        <a:t>康复训练费</a:t>
                      </a:r>
                      <a:r>
                        <a:rPr lang="en-US" altLang="zh-CN" sz="1600">
                          <a:sym typeface="+mn-ea"/>
                        </a:rPr>
                        <a:t>1.8</a:t>
                      </a:r>
                      <a:r>
                        <a:rPr lang="zh-CN" altLang="en-US" sz="1600">
                          <a:sym typeface="+mn-ea"/>
                        </a:rPr>
                        <a:t>万元</a:t>
                      </a:r>
                      <a:r>
                        <a:rPr lang="en-US" altLang="zh-CN" sz="1600">
                          <a:sym typeface="+mn-ea"/>
                        </a:rPr>
                        <a:t>/</a:t>
                      </a:r>
                      <a:r>
                        <a:rPr lang="zh-CN" altLang="en-US" sz="1600">
                          <a:sym typeface="+mn-ea"/>
                        </a:rPr>
                        <a:t>年（</a:t>
                      </a:r>
                      <a:r>
                        <a:rPr lang="en-US" altLang="zh-CN" sz="1600">
                          <a:sym typeface="+mn-ea"/>
                        </a:rPr>
                        <a:t>10</a:t>
                      </a:r>
                      <a:r>
                        <a:rPr lang="zh-CN" altLang="en-US" sz="1600">
                          <a:sym typeface="+mn-ea"/>
                        </a:rPr>
                        <a:t>个月）</a:t>
                      </a:r>
                      <a:endParaRPr lang="zh-CN" altLang="en-US" sz="1600"/>
                    </a:p>
                    <a:p>
                      <a:pPr algn="l">
                        <a:buNone/>
                      </a:pPr>
                      <a:endParaRPr lang="zh-CN" altLang="en-US" sz="1600"/>
                    </a:p>
                  </a:txBody>
                  <a:tcPr/>
                </a:tc>
                <a:tc>
                  <a:txBody>
                    <a:bodyPr/>
                    <a:p>
                      <a:pPr algn="l">
                        <a:buNone/>
                      </a:pPr>
                      <a:r>
                        <a:rPr lang="zh-CN" altLang="en-US" sz="1600"/>
                        <a:t>康复训练</a:t>
                      </a:r>
                      <a:r>
                        <a:rPr lang="en-US" altLang="zh-CN" sz="1600">
                          <a:sym typeface="+mn-ea"/>
                        </a:rPr>
                        <a:t>0-8</a:t>
                      </a:r>
                      <a:r>
                        <a:rPr lang="zh-CN" altLang="en-US" sz="1600">
                          <a:sym typeface="+mn-ea"/>
                        </a:rPr>
                        <a:t>岁</a:t>
                      </a:r>
                      <a:r>
                        <a:rPr lang="zh-CN" altLang="en-US" sz="1600"/>
                        <a:t>内可连续救助。</a:t>
                      </a:r>
                      <a:endParaRPr lang="zh-CN" altLang="en-US" sz="1600"/>
                    </a:p>
                  </a:txBody>
                  <a:tcPr/>
                </a:tc>
              </a:tr>
              <a:tr h="607695">
                <a:tc>
                  <a:txBody>
                    <a:bodyPr/>
                    <a:p>
                      <a:pPr algn="ctr">
                        <a:buNone/>
                      </a:pPr>
                      <a:r>
                        <a:rPr lang="en-US" altLang="zh-CN"/>
                        <a:t>5</a:t>
                      </a:r>
                      <a:endParaRPr lang="en-US" altLang="zh-CN"/>
                    </a:p>
                  </a:txBody>
                  <a:tcPr/>
                </a:tc>
                <a:tc>
                  <a:txBody>
                    <a:bodyPr/>
                    <a:p>
                      <a:pPr algn="ctr">
                        <a:buNone/>
                      </a:pPr>
                      <a:r>
                        <a:rPr lang="zh-CN" altLang="en-US" sz="1600"/>
                        <a:t>孤独症儿童</a:t>
                      </a:r>
                      <a:endParaRPr lang="zh-CN" altLang="en-US" sz="1600"/>
                    </a:p>
                  </a:txBody>
                  <a:tcPr/>
                </a:tc>
                <a:tc>
                  <a:txBody>
                    <a:bodyPr/>
                    <a:p>
                      <a:pPr algn="l">
                        <a:buNone/>
                      </a:pPr>
                      <a:r>
                        <a:rPr lang="zh-CN" altLang="en-US" sz="1600">
                          <a:sym typeface="+mn-ea"/>
                        </a:rPr>
                        <a:t>康复训练费</a:t>
                      </a:r>
                      <a:r>
                        <a:rPr lang="en-US" altLang="zh-CN" sz="1600">
                          <a:sym typeface="+mn-ea"/>
                        </a:rPr>
                        <a:t>1.8</a:t>
                      </a:r>
                      <a:r>
                        <a:rPr lang="zh-CN" altLang="en-US" sz="1600">
                          <a:sym typeface="+mn-ea"/>
                        </a:rPr>
                        <a:t>万元</a:t>
                      </a:r>
                      <a:r>
                        <a:rPr lang="en-US" altLang="zh-CN" sz="1600">
                          <a:sym typeface="+mn-ea"/>
                        </a:rPr>
                        <a:t>/</a:t>
                      </a:r>
                      <a:r>
                        <a:rPr lang="zh-CN" altLang="en-US" sz="1600">
                          <a:sym typeface="+mn-ea"/>
                        </a:rPr>
                        <a:t>年（</a:t>
                      </a:r>
                      <a:r>
                        <a:rPr lang="en-US" altLang="zh-CN" sz="1600">
                          <a:sym typeface="+mn-ea"/>
                        </a:rPr>
                        <a:t>10</a:t>
                      </a:r>
                      <a:r>
                        <a:rPr lang="zh-CN" altLang="en-US" sz="1600">
                          <a:sym typeface="+mn-ea"/>
                        </a:rPr>
                        <a:t>个月）</a:t>
                      </a:r>
                      <a:endParaRPr lang="zh-CN" altLang="en-US" sz="1600"/>
                    </a:p>
                    <a:p>
                      <a:pPr algn="l">
                        <a:buNone/>
                      </a:pPr>
                      <a:endParaRPr lang="zh-CN" altLang="en-US" sz="1600"/>
                    </a:p>
                  </a:txBody>
                  <a:tcPr/>
                </a:tc>
                <a:tc>
                  <a:txBody>
                    <a:bodyPr/>
                    <a:p>
                      <a:pPr algn="l">
                        <a:buNone/>
                      </a:pPr>
                      <a:r>
                        <a:rPr lang="zh-CN" altLang="en-US" sz="1600"/>
                        <a:t>康复训练</a:t>
                      </a:r>
                      <a:r>
                        <a:rPr lang="en-US" altLang="zh-CN" sz="1600">
                          <a:sym typeface="+mn-ea"/>
                        </a:rPr>
                        <a:t>0-8</a:t>
                      </a:r>
                      <a:r>
                        <a:rPr lang="zh-CN" altLang="en-US" sz="1600">
                          <a:sym typeface="+mn-ea"/>
                        </a:rPr>
                        <a:t>岁</a:t>
                      </a:r>
                      <a:r>
                        <a:rPr lang="zh-CN" altLang="en-US" sz="1600"/>
                        <a:t>内可连续救助。</a:t>
                      </a:r>
                      <a:endParaRPr lang="zh-CN" altLang="en-US" sz="1600"/>
                    </a:p>
                  </a:txBody>
                  <a:tcPr/>
                </a:tc>
              </a:tr>
              <a:tr h="1310640">
                <a:tc>
                  <a:txBody>
                    <a:bodyPr/>
                    <a:p>
                      <a:pPr algn="ctr">
                        <a:buNone/>
                      </a:pPr>
                      <a:r>
                        <a:rPr lang="en-US" altLang="zh-CN"/>
                        <a:t>6</a:t>
                      </a:r>
                      <a:endParaRPr lang="en-US" altLang="zh-CN"/>
                    </a:p>
                  </a:txBody>
                  <a:tcPr/>
                </a:tc>
                <a:tc>
                  <a:txBody>
                    <a:bodyPr/>
                    <a:p>
                      <a:pPr algn="ctr">
                        <a:buNone/>
                      </a:pPr>
                      <a:r>
                        <a:rPr lang="zh-CN" altLang="en-US" sz="1600"/>
                        <a:t>辅助器具适配</a:t>
                      </a:r>
                      <a:endParaRPr lang="zh-CN" altLang="en-US" sz="1600"/>
                    </a:p>
                  </a:txBody>
                  <a:tcPr/>
                </a:tc>
                <a:tc>
                  <a:txBody>
                    <a:bodyPr/>
                    <a:p>
                      <a:pPr algn="l">
                        <a:buNone/>
                      </a:pPr>
                      <a:r>
                        <a:rPr lang="zh-CN" altLang="en-US" sz="1600"/>
                        <a:t>肢体残疾儿童大腿假肢</a:t>
                      </a:r>
                      <a:r>
                        <a:rPr lang="en-US" altLang="zh-CN" sz="1600"/>
                        <a:t>3000</a:t>
                      </a:r>
                      <a:r>
                        <a:rPr lang="zh-CN" altLang="en-US" sz="1600"/>
                        <a:t>元、小腿假肢</a:t>
                      </a:r>
                      <a:r>
                        <a:rPr lang="en-US" altLang="zh-CN" sz="1600"/>
                        <a:t>1200</a:t>
                      </a:r>
                      <a:r>
                        <a:rPr lang="zh-CN" altLang="en-US" sz="1600"/>
                        <a:t>元、膝离断和髋离断假肢</a:t>
                      </a:r>
                      <a:r>
                        <a:rPr lang="en-US" altLang="zh-CN" sz="1600"/>
                        <a:t>5000</a:t>
                      </a:r>
                      <a:r>
                        <a:rPr lang="zh-CN" altLang="en-US" sz="1600"/>
                        <a:t>元；矫形器装配人均</a:t>
                      </a:r>
                      <a:r>
                        <a:rPr lang="en-US" altLang="zh-CN" sz="1600"/>
                        <a:t>1500</a:t>
                      </a:r>
                      <a:r>
                        <a:rPr lang="zh-CN" altLang="en-US" sz="1600"/>
                        <a:t>元；其他肢体类辅具补助人均</a:t>
                      </a:r>
                      <a:r>
                        <a:rPr lang="en-US" altLang="zh-CN" sz="1600"/>
                        <a:t>1000</a:t>
                      </a:r>
                      <a:r>
                        <a:rPr lang="zh-CN" altLang="en-US" sz="1600"/>
                        <a:t>元。</a:t>
                      </a:r>
                      <a:endParaRPr lang="zh-CN" altLang="en-US" sz="1600"/>
                    </a:p>
                  </a:txBody>
                  <a:tcPr/>
                </a:tc>
                <a:tc>
                  <a:txBody>
                    <a:bodyPr/>
                    <a:p>
                      <a:pPr algn="l">
                        <a:buNone/>
                      </a:pPr>
                      <a:r>
                        <a:rPr lang="zh-CN" altLang="en-US" sz="1600"/>
                        <a:t>装配假肢、矫形器</a:t>
                      </a:r>
                      <a:r>
                        <a:rPr lang="en-US" altLang="zh-CN" sz="1600"/>
                        <a:t>1</a:t>
                      </a:r>
                      <a:r>
                        <a:rPr lang="zh-CN" altLang="en-US" sz="1600"/>
                        <a:t>年内不重复补助；其他肢体类辅具</a:t>
                      </a:r>
                      <a:r>
                        <a:rPr lang="en-US" altLang="zh-CN" sz="1600"/>
                        <a:t>2</a:t>
                      </a:r>
                      <a:r>
                        <a:rPr lang="zh-CN" altLang="en-US" sz="1600"/>
                        <a:t>年内不重复补助。</a:t>
                      </a:r>
                      <a:endParaRPr lang="zh-CN" altLang="en-US" sz="160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0" y="10795"/>
            <a:ext cx="12192000" cy="6858000"/>
          </a:xfrm>
          <a:prstGeom prst="rect">
            <a:avLst/>
          </a:prstGeom>
        </p:spPr>
      </p:pic>
      <p:sp>
        <p:nvSpPr>
          <p:cNvPr id="16386" name="内容占位符 2"/>
          <p:cNvSpPr>
            <a:spLocks noGrp="1"/>
          </p:cNvSpPr>
          <p:nvPr>
            <p:ph idx="1"/>
          </p:nvPr>
        </p:nvSpPr>
        <p:spPr>
          <a:xfrm>
            <a:off x="3826510" y="1292860"/>
            <a:ext cx="6854825" cy="3956685"/>
          </a:xfrm>
        </p:spPr>
        <p:txBody>
          <a:bodyPr vert="horz" lIns="91440" tIns="45720" rIns="91440" bIns="45720" anchor="t" anchorCtr="0">
            <a:normAutofit fontScale="25000"/>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endPar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zh-CN" altLang="en-US" sz="12800" b="1" i="0" u="none" strike="noStrike" kern="1200" cap="none" spc="0" normalizeH="0" baseline="0" noProof="1">
                <a:solidFill>
                  <a:schemeClr val="tx1"/>
                </a:solidFill>
                <a:latin typeface="+mj-lt"/>
                <a:ea typeface="宋体" panose="02010600030101010101" pitchFamily="2" charset="-122"/>
                <a:cs typeface="+mj-lt"/>
              </a:rPr>
              <a:t>工作流程</a:t>
            </a:r>
            <a:endParaRPr kumimoji="0" lang="zh-CN" altLang="en-US" sz="12800" b="1" i="0" u="none" strike="noStrike" kern="1200" cap="none" spc="0" normalizeH="0" baseline="0" noProof="1">
              <a:solidFill>
                <a:schemeClr val="tx1"/>
              </a:solidFill>
              <a:latin typeface="+mj-lt"/>
              <a:ea typeface="宋体" panose="02010600030101010101" pitchFamily="2" charset="-122"/>
              <a:cs typeface="+mj-lt"/>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sz="11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a:t>
            </a:r>
            <a:r>
              <a:rPr kumimoji="0" lang="en-US" sz="11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j-ea"/>
                <a:ea typeface="+mj-ea"/>
                <a:cs typeface="+mj-ea"/>
              </a:rPr>
              <a:t>  1</a:t>
            </a:r>
            <a:r>
              <a:rPr kumimoji="0" lang="zh-CN" altLang="en-US" sz="11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j-ea"/>
                <a:ea typeface="+mj-ea"/>
                <a:cs typeface="+mj-ea"/>
              </a:rPr>
              <a:t>、申请</a:t>
            </a:r>
            <a:endParaRPr kumimoji="0" lang="zh-CN" altLang="en-US" sz="112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6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a:t>
            </a:r>
            <a:r>
              <a:rPr kumimoji="0" lang="zh-CN" altLang="en-US" sz="96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a:t>
            </a:r>
            <a:r>
              <a:rPr kumimoji="0" lang="zh-CN" altLang="en-US" sz="9600" b="1" i="0" u="none" strike="noStrike" kern="1200" cap="none" spc="0" normalizeH="0" baseline="0" noProof="1">
                <a:latin typeface="+mn-lt"/>
                <a:ea typeface="+mn-ea"/>
                <a:cs typeface="+mn-cs"/>
              </a:rPr>
              <a:t>       残疾儿童监护人向市残联提出申请。监护人也可委托他人、社会组织、社会救助经办机构等代为申请。</a:t>
            </a:r>
            <a:endParaRPr kumimoji="0" lang="zh-CN" altLang="en-US" sz="5000" b="0" i="0" u="none" strike="noStrike" kern="1200" cap="none" spc="0" normalizeH="0" baseline="0" noProof="1">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endParaRPr kumimoji="0" lang="zh-CN" altLang="en-US"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zh-CN" altLang="en-US"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a:t>
            </a:r>
            <a:r>
              <a:rPr kumimoji="0" lang="en-US"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a:t>
            </a:r>
            <a:endParaRPr kumimoji="0" lang="zh-CN" altLang="en-US"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anim to="" calcmode="lin" valueType="num">
                                      <p:cBhvr>
                                        <p:cTn id="7" dur="1" fill="hold"/>
                                        <p:tgtEl>
                                          <p:spTgt spid="16386">
                                            <p:txEl>
                                              <p:pRg st="3" end="3"/>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386">
                                            <p:txEl>
                                              <p:pRg st="4" end="4"/>
                                            </p:txEl>
                                          </p:spTgt>
                                        </p:tgtEl>
                                        <p:attrNameLst>
                                          <p:attrName>style.visibility</p:attrName>
                                        </p:attrNameLst>
                                      </p:cBhvr>
                                      <p:to>
                                        <p:strVal val="visible"/>
                                      </p:to>
                                    </p:set>
                                    <p:anim to="" calcmode="lin" valueType="num">
                                      <p:cBhvr>
                                        <p:cTn id="12" dur="1" fill="hold"/>
                                        <p:tgtEl>
                                          <p:spTgt spid="16386">
                                            <p:txEl>
                                              <p:pRg st="4" end="4"/>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anim to="" calcmode="lin" valueType="num">
                                      <p:cBhvr>
                                        <p:cTn id="17" dur="1" fill="hold"/>
                                        <p:tgtEl>
                                          <p:spTgt spid="16386">
                                            <p:txEl>
                                              <p:pRg st="5" end="5"/>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6386">
                                            <p:txEl>
                                              <p:pRg st="7" end="7"/>
                                            </p:txEl>
                                          </p:spTgt>
                                        </p:tgtEl>
                                        <p:attrNameLst>
                                          <p:attrName>style.visibility</p:attrName>
                                        </p:attrNameLst>
                                      </p:cBhvr>
                                      <p:to>
                                        <p:strVal val="visible"/>
                                      </p:to>
                                    </p:set>
                                    <p:anim to="" calcmode="lin" valueType="num">
                                      <p:cBhvr>
                                        <p:cTn id="22" dur="1" fill="hold"/>
                                        <p:tgtEl>
                                          <p:spTgt spid="16386">
                                            <p:txEl>
                                              <p:pRg st="7" end="7"/>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6386"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20320" y="22225"/>
            <a:ext cx="12192000" cy="6858000"/>
          </a:xfrm>
          <a:prstGeom prst="rect">
            <a:avLst/>
          </a:prstGeom>
        </p:spPr>
      </p:pic>
      <p:sp>
        <p:nvSpPr>
          <p:cNvPr id="3" name="内容占位符 2"/>
          <p:cNvSpPr>
            <a:spLocks noGrp="1"/>
          </p:cNvSpPr>
          <p:nvPr>
            <p:ph idx="1"/>
          </p:nvPr>
        </p:nvSpPr>
        <p:spPr>
          <a:xfrm>
            <a:off x="647700" y="408305"/>
            <a:ext cx="10515600" cy="6066790"/>
          </a:xfrm>
        </p:spPr>
        <p:txBody>
          <a:bodyPr>
            <a:normAutofit lnSpcReduction="10000"/>
          </a:bodyPr>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r>
              <a:rPr kumimoji="0" lang="en-US" altLang="zh-CN"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endParaRPr kumimoji="0" lang="en-US" altLang="zh-CN"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r>
              <a:rPr kumimoji="0" lang="zh-CN" altLang="en-US" sz="2800" b="1"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残疾儿童申请时应提供的材料</a:t>
            </a:r>
            <a:endParaRPr kumimoji="0" lang="zh-CN" altLang="en-US" sz="28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1.</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诊断书原件及复印件</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2. </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发育商量表原件及相关检查病例原件及复印件</a:t>
            </a:r>
            <a:endPar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3.</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儿童户口原件及复印件</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4.</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儿童户口首页原件及复印件</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5.</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监护人身份证原件及复印件  </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6. </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监护人户口原件及复印件  </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7.</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持证残疾儿童提供残疾人证原件及复印件        </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8.</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1寸免冠照片3张，照片背景除花色外均可。</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9.</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外地户籍需携带密山市居住证原件及复印件。</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      10.</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rPr>
              <a:t>《残疾儿童康复救助申请审批表》</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上述材料均一式三份。一份留存市残联存档，一份报送鸡西市残联存档，一份留存所在康复机构存档。</a:t>
            </a:r>
            <a:endPar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endParaRPr>
          </a:p>
          <a:p>
            <a: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       </a:t>
            </a:r>
            <a:r>
              <a:rPr kumimoji="0" lang="zh-CN" altLang="en-US" sz="2000" b="0" i="0" u="none" strike="noStrike" kern="1200" cap="none" spc="0" normalizeH="0" baseline="0" noProof="1">
                <a:solidFill>
                  <a:schemeClr val="tx1"/>
                </a:solidFill>
                <a:effectLst>
                  <a:outerShdw blurRad="38100" dist="19050" dir="2700000" algn="tl" rotWithShape="0">
                    <a:schemeClr val="dk1">
                      <a:alpha val="40000"/>
                    </a:schemeClr>
                  </a:outerShdw>
                </a:effectLst>
                <a:latin typeface="+mn-lt"/>
                <a:ea typeface="+mn-ea"/>
                <a:cs typeface="+mn-cs"/>
                <a:sym typeface="+mn-ea"/>
              </a:rPr>
              <a:t>监护人提出申请时，需带领儿童一同前往办理。</a:t>
            </a:r>
            <a:endParaRPr kumimoji="0" lang="zh-CN" altLang="en-US" sz="2000" b="0" i="0" u="none" strike="noStrike" kern="1200" cap="none" spc="0" normalizeH="0" baseline="0" noProof="1">
              <a:solidFill>
                <a:schemeClr val="tx1">
                  <a:lumMod val="75000"/>
                  <a:lumOff val="2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to="" calcmode="lin" valueType="num">
                                      <p:cBhvr>
                                        <p:cTn id="57" dur="1" fill="hold"/>
                                        <p:tgtEl>
                                          <p:spTgt spid="3">
                                            <p:txEl>
                                              <p:pRg st="10" end="10"/>
                                            </p:txEl>
                                          </p:spTgt>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to="" calcmode="lin" valueType="num">
                                      <p:cBhvr>
                                        <p:cTn id="62" dur="1" fill="hold"/>
                                        <p:tgtEl>
                                          <p:spTgt spid="3">
                                            <p:txEl>
                                              <p:pRg st="11" end="11"/>
                                            </p:txEl>
                                          </p:spTgt>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to="" calcmode="lin" valueType="num">
                                      <p:cBhvr>
                                        <p:cTn id="67" dur="1" fill="hold"/>
                                        <p:tgtEl>
                                          <p:spTgt spid="3">
                                            <p:txEl>
                                              <p:pRg st="12" end="12"/>
                                            </p:txEl>
                                          </p:spTgt>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to="" calcmode="lin" valueType="num">
                                      <p:cBhvr>
                                        <p:cTn id="72" dur="1" fill="hold"/>
                                        <p:tgtEl>
                                          <p:spTgt spid="3">
                                            <p:txEl>
                                              <p:pRg st="13" end="1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0" y="0"/>
            <a:ext cx="12192635" cy="6858000"/>
          </a:xfrm>
          <a:prstGeom prst="rect">
            <a:avLst/>
          </a:prstGeom>
        </p:spPr>
      </p:pic>
      <p:sp>
        <p:nvSpPr>
          <p:cNvPr id="3" name="内容占位符 2"/>
          <p:cNvSpPr>
            <a:spLocks noGrp="1"/>
          </p:cNvSpPr>
          <p:nvPr>
            <p:ph idx="1"/>
          </p:nvPr>
        </p:nvSpPr>
        <p:spPr>
          <a:xfrm>
            <a:off x="647700" y="1308100"/>
            <a:ext cx="10515600" cy="4543425"/>
          </a:xfrm>
        </p:spPr>
        <p:txBody>
          <a:bodyPr>
            <a:normAutofit fontScale="90000"/>
          </a:bodyPr>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3110" b="1" i="0" u="none" strike="noStrike" kern="1200" cap="none" spc="0" normalizeH="0" baseline="0" noProof="1">
                <a:solidFill>
                  <a:schemeClr val="tx1">
                    <a:lumMod val="75000"/>
                    <a:lumOff val="25000"/>
                  </a:schemeClr>
                </a:solidFill>
                <a:latin typeface="+mn-lt"/>
                <a:ea typeface="+mn-ea"/>
                <a:cs typeface="+mn-cs"/>
              </a:rPr>
              <a:t>2</a:t>
            </a:r>
            <a:r>
              <a:rPr kumimoji="0" lang="zh-CN" altLang="en-US" sz="3110" b="1" i="0" u="none" strike="noStrike" kern="1200" cap="none" spc="0" normalizeH="0" baseline="0" noProof="1">
                <a:solidFill>
                  <a:schemeClr val="tx1">
                    <a:lumMod val="75000"/>
                    <a:lumOff val="25000"/>
                  </a:schemeClr>
                </a:solidFill>
                <a:latin typeface="+mn-lt"/>
                <a:ea typeface="+mn-ea"/>
                <a:cs typeface="+mn-cs"/>
              </a:rPr>
              <a:t>、审核</a:t>
            </a:r>
            <a:endParaRPr kumimoji="0" lang="zh-CN" altLang="en-US" sz="3110" b="1"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700" b="1" i="0" u="none" strike="noStrike" kern="1200" cap="none" spc="0" normalizeH="0" baseline="0" noProof="1">
                <a:solidFill>
                  <a:schemeClr val="tx1">
                    <a:lumMod val="75000"/>
                    <a:lumOff val="25000"/>
                  </a:schemeClr>
                </a:solidFill>
                <a:latin typeface="+mn-lt"/>
                <a:ea typeface="+mn-ea"/>
                <a:cs typeface="+mn-cs"/>
              </a:rPr>
              <a:t>       </a:t>
            </a:r>
            <a:r>
              <a:rPr kumimoji="0" lang="zh-CN" altLang="en-US" sz="2700" b="1" i="0" u="none" strike="noStrike" kern="1200" cap="none" spc="0" normalizeH="0" baseline="0" noProof="1">
                <a:solidFill>
                  <a:schemeClr val="tx1">
                    <a:lumMod val="75000"/>
                    <a:lumOff val="25000"/>
                  </a:schemeClr>
                </a:solidFill>
                <a:latin typeface="+mn-lt"/>
                <a:ea typeface="+mn-ea"/>
                <a:cs typeface="+mn-cs"/>
              </a:rPr>
              <a:t>市残联按照残疾儿童康复救助相关标准和规定负责对残疾儿童相关情况进行审核、认定，按照程序办理相关手续。</a:t>
            </a:r>
            <a:endParaRPr kumimoji="0" lang="zh-CN" altLang="en-US" sz="2700" b="1"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700" b="1" i="0" u="none" strike="noStrike" kern="1200" cap="none" spc="0" normalizeH="0" baseline="0" noProof="1">
                <a:solidFill>
                  <a:schemeClr val="tx1">
                    <a:lumMod val="75000"/>
                    <a:lumOff val="25000"/>
                  </a:schemeClr>
                </a:solidFill>
                <a:latin typeface="+mn-lt"/>
                <a:ea typeface="+mn-ea"/>
                <a:cs typeface="+mn-cs"/>
              </a:rPr>
              <a:t>       </a:t>
            </a:r>
            <a:r>
              <a:rPr kumimoji="0" lang="zh-CN" altLang="en-US" sz="2700" b="1" i="0" u="none" strike="noStrike" kern="1200" cap="none" spc="0" normalizeH="0" baseline="0" noProof="1">
                <a:solidFill>
                  <a:schemeClr val="tx1">
                    <a:lumMod val="75000"/>
                    <a:lumOff val="25000"/>
                  </a:schemeClr>
                </a:solidFill>
                <a:latin typeface="+mn-lt"/>
                <a:ea typeface="+mn-ea"/>
                <a:cs typeface="+mn-cs"/>
              </a:rPr>
              <a:t>为确保残疾儿童康复救助项目公开透明，结果公正，审核时，设置初审、复审和终审三个环节。</a:t>
            </a:r>
            <a:endParaRPr kumimoji="0" lang="zh-CN" altLang="en-US" sz="2700" b="1" i="0" u="none" strike="noStrike" kern="1200" cap="none" spc="0" normalizeH="0" baseline="0" noProof="1">
              <a:solidFill>
                <a:schemeClr val="tx1">
                  <a:lumMod val="75000"/>
                  <a:lumOff val="25000"/>
                </a:schemeClr>
              </a:solidFill>
              <a:latin typeface="+mn-lt"/>
              <a:ea typeface="+mn-ea"/>
              <a:cs typeface="+mn-cs"/>
              <a:sym typeface="+mn-ea"/>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700" b="1" i="0" u="none" strike="noStrike" kern="1200" cap="none" spc="0" normalizeH="0" baseline="0" noProof="1">
                <a:solidFill>
                  <a:schemeClr val="tx1">
                    <a:lumMod val="75000"/>
                    <a:lumOff val="25000"/>
                  </a:schemeClr>
                </a:solidFill>
                <a:latin typeface="+mn-lt"/>
                <a:ea typeface="+mn-ea"/>
                <a:cs typeface="+mn-cs"/>
                <a:sym typeface="+mn-ea"/>
              </a:rPr>
              <a:t>       </a:t>
            </a:r>
            <a:r>
              <a:rPr kumimoji="0" lang="zh-CN" altLang="en-US" sz="2700" b="1" i="0" u="none" strike="noStrike" kern="1200" cap="none" spc="0" normalizeH="0" baseline="0" noProof="1">
                <a:solidFill>
                  <a:schemeClr val="tx1">
                    <a:lumMod val="75000"/>
                    <a:lumOff val="25000"/>
                  </a:schemeClr>
                </a:solidFill>
                <a:latin typeface="+mn-lt"/>
                <a:ea typeface="+mn-ea"/>
                <a:cs typeface="+mn-cs"/>
                <a:sym typeface="+mn-ea"/>
              </a:rPr>
              <a:t>为更好推进残疾儿童康复救助项目工作，审核时对连续接受救助残疾儿童家长进行面对面回访，并做好回访记录。</a:t>
            </a:r>
            <a:endParaRPr kumimoji="0" lang="zh-CN" altLang="en-US" sz="2700" b="1" i="0" u="none" strike="noStrike" kern="1200" cap="none" spc="0" normalizeH="0" baseline="0" noProof="1">
              <a:solidFill>
                <a:schemeClr val="tx1">
                  <a:lumMod val="75000"/>
                  <a:lumOff val="25000"/>
                </a:schemeClr>
              </a:solidFill>
              <a:latin typeface="+mn-lt"/>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5c12458f8a31f03e99d242192919e5副本"/>
          <p:cNvPicPr>
            <a:picLocks noChangeAspect="1"/>
          </p:cNvPicPr>
          <p:nvPr/>
        </p:nvPicPr>
        <p:blipFill>
          <a:blip r:embed="rId1"/>
          <a:stretch>
            <a:fillRect/>
          </a:stretch>
        </p:blipFill>
        <p:spPr>
          <a:xfrm>
            <a:off x="0" y="41275"/>
            <a:ext cx="12192635" cy="6858000"/>
          </a:xfrm>
          <a:prstGeom prst="rect">
            <a:avLst/>
          </a:prstGeom>
        </p:spPr>
      </p:pic>
      <p:sp>
        <p:nvSpPr>
          <p:cNvPr id="3" name="内容占位符 2"/>
          <p:cNvSpPr>
            <a:spLocks noGrp="1"/>
          </p:cNvSpPr>
          <p:nvPr>
            <p:ph idx="1"/>
          </p:nvPr>
        </p:nvSpPr>
        <p:spPr>
          <a:xfrm>
            <a:off x="4326255" y="1917700"/>
            <a:ext cx="7381875" cy="4078605"/>
          </a:xfrm>
        </p:spPr>
        <p:txBody>
          <a:bodyPr>
            <a:normAutofit/>
          </a:bodyPr>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en-US" altLang="zh-CN" sz="2800" b="1" i="0" u="none" strike="noStrike" kern="1200" cap="none" spc="0" normalizeH="0" baseline="0" noProof="1">
              <a:solidFill>
                <a:schemeClr val="tx1">
                  <a:lumMod val="75000"/>
                  <a:lumOff val="25000"/>
                </a:schemeClr>
              </a:solidFill>
              <a:latin typeface="+mn-lt"/>
              <a:ea typeface="+mn-ea"/>
              <a:cs typeface="+mn-cs"/>
            </a:endParaRPr>
          </a:p>
          <a:p>
            <a:pPr marL="228600" marR="0" indent="-228600" algn="l" defTabSz="914400" rtl="0" eaLnBrk="1" fontAlgn="auto" latinLnBrk="0" hangingPunct="1">
              <a:lnSpc>
                <a:spcPct val="150000"/>
              </a:lnSpc>
              <a:spcBef>
                <a:spcPts val="1000"/>
              </a:spcBef>
              <a:spcAft>
                <a:spcPct val="0"/>
              </a:spcAft>
              <a:buClrTx/>
              <a:buSzTx/>
              <a:buFont typeface="Arial" panose="020B0604020202020204" pitchFamily="34" charset="0"/>
              <a:buChar char="•"/>
            </a:pPr>
            <a:r>
              <a:rPr kumimoji="0" lang="en-US" altLang="zh-CN" sz="2800" b="1" i="0" u="none" strike="noStrike" kern="1200" cap="none" spc="0" normalizeH="0" baseline="0" noProof="1">
                <a:solidFill>
                  <a:schemeClr val="tx1">
                    <a:lumMod val="75000"/>
                    <a:lumOff val="25000"/>
                  </a:schemeClr>
                </a:solidFill>
                <a:latin typeface="+mn-lt"/>
                <a:ea typeface="+mn-ea"/>
                <a:cs typeface="+mn-cs"/>
              </a:rPr>
              <a:t>3</a:t>
            </a:r>
            <a:r>
              <a:rPr kumimoji="0" lang="zh-CN" altLang="en-US" sz="2800" b="1" i="0" u="none" strike="noStrike" kern="1200" cap="none" spc="0" normalizeH="0" baseline="0" noProof="1">
                <a:solidFill>
                  <a:schemeClr val="tx1">
                    <a:lumMod val="75000"/>
                    <a:lumOff val="25000"/>
                  </a:schemeClr>
                </a:solidFill>
                <a:latin typeface="+mn-lt"/>
                <a:ea typeface="+mn-ea"/>
                <a:cs typeface="+mn-cs"/>
              </a:rPr>
              <a:t>、救助</a:t>
            </a:r>
            <a:endParaRPr kumimoji="0" lang="zh-CN" altLang="en-US" sz="2800" b="1" i="0" u="none" strike="noStrike" kern="1200" cap="none" spc="0" normalizeH="0" baseline="0" noProof="1">
              <a:solidFill>
                <a:schemeClr val="tx1">
                  <a:lumMod val="75000"/>
                  <a:lumOff val="25000"/>
                </a:schemeClr>
              </a:solidFill>
              <a:latin typeface="+mn-lt"/>
              <a:ea typeface="+mn-ea"/>
              <a:cs typeface="+mn-cs"/>
            </a:endParaRPr>
          </a:p>
          <a:p>
            <a:pPr marL="0" marR="0" indent="0" algn="l" defTabSz="914400" rtl="0" eaLnBrk="1" fontAlgn="auto" latinLnBrk="0" hangingPunct="1">
              <a:lnSpc>
                <a:spcPct val="150000"/>
              </a:lnSpc>
              <a:spcBef>
                <a:spcPts val="1000"/>
              </a:spcBef>
              <a:spcAft>
                <a:spcPct val="0"/>
              </a:spcAft>
              <a:buClrTx/>
              <a:buSzTx/>
              <a:buFont typeface="Arial" panose="020B0604020202020204" pitchFamily="34" charset="0"/>
              <a:buNone/>
            </a:pPr>
            <a:r>
              <a:rPr kumimoji="0" lang="en-US" altLang="zh-CN" sz="2800" b="1" i="0" u="none" strike="noStrike" kern="1200" cap="none" spc="0" normalizeH="0" baseline="0" noProof="1">
                <a:solidFill>
                  <a:schemeClr val="tx1">
                    <a:lumMod val="75000"/>
                    <a:lumOff val="25000"/>
                  </a:schemeClr>
                </a:solidFill>
                <a:latin typeface="+mn-lt"/>
                <a:ea typeface="+mn-ea"/>
                <a:cs typeface="+mn-cs"/>
              </a:rPr>
              <a:t>   </a:t>
            </a:r>
            <a:r>
              <a:rPr kumimoji="0" lang="en-US" altLang="zh-CN" sz="2400" b="1" i="0" u="none" strike="noStrike" kern="1200" cap="none" spc="0" normalizeH="0" baseline="0" noProof="1">
                <a:solidFill>
                  <a:schemeClr val="tx1">
                    <a:lumMod val="75000"/>
                    <a:lumOff val="25000"/>
                  </a:schemeClr>
                </a:solidFill>
                <a:latin typeface="+mn-lt"/>
                <a:ea typeface="+mn-ea"/>
                <a:cs typeface="+mn-cs"/>
              </a:rPr>
              <a:t>  </a:t>
            </a:r>
            <a:r>
              <a:rPr kumimoji="0" lang="zh-CN" altLang="en-US" sz="2400" b="1" i="0" u="none" strike="noStrike" kern="1200" cap="none" spc="0" normalizeH="0" baseline="0" noProof="1">
                <a:solidFill>
                  <a:schemeClr val="tx1">
                    <a:lumMod val="75000"/>
                    <a:lumOff val="25000"/>
                  </a:schemeClr>
                </a:solidFill>
                <a:latin typeface="+mn-lt"/>
                <a:ea typeface="+mn-ea"/>
                <a:cs typeface="+mn-cs"/>
              </a:rPr>
              <a:t>经审核符合条件的残疾儿童，由监护人自主选择残疾儿童定点康复服务机构接受康复训练。</a:t>
            </a:r>
            <a:endParaRPr kumimoji="0" lang="zh-CN" altLang="en-US" sz="2400" b="1" i="0" u="none" strike="noStrike" kern="1200" cap="none" spc="0" normalizeH="0" baseline="0" noProof="1">
              <a:solidFill>
                <a:schemeClr val="tx1">
                  <a:lumMod val="75000"/>
                  <a:lumOff val="25000"/>
                </a:schemeClr>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ags/tag1.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882105677_1_1"/>
  <p:tag name="KSO_WM_DIAGRAM_VIRTUALLY_FRAME" val="{&quot;height&quot;:401.75,&quot;left&quot;:120,&quot;top&quot;:45.5,&quot;width&quot;:720}"/>
</p:tagLst>
</file>

<file path=ppt/tags/tag2.xml><?xml version="1.0" encoding="utf-8"?>
<p:tagLst xmlns:p="http://schemas.openxmlformats.org/presentationml/2006/main">
  <p:tag name="TIMING" val="|2.406"/>
</p:tagLst>
</file>

<file path=ppt/tags/tag3.xml><?xml version="1.0" encoding="utf-8"?>
<p:tagLst xmlns:p="http://schemas.openxmlformats.org/presentationml/2006/main">
  <p:tag name="KSO_WM_UNIT_TABLE_BEAUTIFY" val="smartTable{b82eca0a-2662-4234-8daa-99e590eef463}"/>
  <p:tag name="TABLE_ENDDRAG_ORIGIN_RECT" val="539*433"/>
  <p:tag name="TABLE_ENDDRAG_RECT" val="394*72*539*433"/>
</p:tagLst>
</file>

<file path=ppt/tags/tag4.xml><?xml version="1.0" encoding="utf-8"?>
<p:tagLst xmlns:p="http://schemas.openxmlformats.org/presentationml/2006/main">
  <p:tag name="commondata" val="eyJoZGlkIjoiNmQ1ZTNmNzEwM2I2YjFjZTBiYjUzMDk1NWNiYzUxND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1678</Words>
  <Application>WPS 演示</Application>
  <PresentationFormat>宽屏</PresentationFormat>
  <Paragraphs>142</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微软雅黑</vt:lpstr>
      <vt:lpstr>方正书宋_GBK</vt:lpstr>
      <vt:lpstr>Arial Black</vt:lpstr>
      <vt:lpstr>Arial Unicode MS</vt:lpstr>
      <vt:lpstr>Calibri</vt:lpstr>
      <vt:lpstr>Office 主题​​</vt:lpstr>
      <vt:lpstr>   0-8岁残疾儿童康复救助项目政 策 解 读  </vt:lpstr>
      <vt:lpstr>0——6岁残疾儿童康复救助制度基本原则</vt:lpstr>
      <vt:lpstr>0——6岁残疾儿童康复救助制度基本原则</vt:lpstr>
      <vt:lpstr>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greatwall</dc:creator>
  <cp:lastModifiedBy>陈</cp:lastModifiedBy>
  <cp:revision>55</cp:revision>
  <dcterms:created xsi:type="dcterms:W3CDTF">2024-07-30T02:16:00Z</dcterms:created>
  <dcterms:modified xsi:type="dcterms:W3CDTF">2025-03-20T06:24:38Z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2052-12.1.0.18166</vt:lpwstr>
  </property>
  <property fmtid="{D5CDD505-2E9C-101B-9397-08002B2CF9AE}" pid="3" name="ICV">
    <vt:lpwstr>B5E94EE4D9584CFA9504CF13487DE699</vt:lpwstr>
  </property>
</Properties>
</file>