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6" r:id="rId3"/>
    <p:sldId id="259" r:id="rId5"/>
    <p:sldId id="257" r:id="rId6"/>
    <p:sldId id="258" r:id="rId7"/>
    <p:sldId id="283" r:id="rId8"/>
    <p:sldId id="366" r:id="rId9"/>
    <p:sldId id="367" r:id="rId10"/>
    <p:sldId id="368" r:id="rId11"/>
    <p:sldId id="369" r:id="rId12"/>
    <p:sldId id="370" r:id="rId13"/>
  </p:sldIdLst>
  <p:sldSz cx="12192000" cy="6858000"/>
  <p:notesSz cx="7104380" cy="10234930"/>
  <p:embeddedFontLst>
    <p:embeddedFont>
      <p:font typeface="Calibri" panose="020F0502020204030204"/>
      <p:regular r:id="rId17"/>
      <p:bold r:id="rId18"/>
      <p:italic r:id="rId19"/>
      <p:boldItalic r:id="rId20"/>
    </p:embeddedFont>
    <p:embeddedFont>
      <p:font typeface="米开软笔行楷" panose="03000600000000000000" charset="-122"/>
      <p:regular r:id="rId21"/>
    </p:embeddedFont>
    <p:embeddedFont>
      <p:font typeface="微软雅黑" panose="020B0503020204020204" charset="-122"/>
      <p:regular r:id="rId22"/>
    </p:embeddedFont>
    <p:embeddedFont>
      <p:font typeface="方正大黑体_GBK" panose="02010600010101010101" charset="-122"/>
      <p:regular r:id="rId23"/>
    </p:embeddedFont>
    <p:embeddedFont>
      <p:font typeface="Calibri Light" panose="020F0302020204030204" charset="0"/>
      <p:regular r:id="rId24"/>
      <p:italic r:id="rId25"/>
    </p:embeddedFont>
    <p:embeddedFont>
      <p:font typeface="等线" panose="02010600030101010101" charset="-122"/>
      <p:regular r:id="rId26"/>
    </p:embeddedFont>
  </p:embeddedFontLst>
  <p:custDataLst>
    <p:tags r:id="rId27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4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87"/>
    <p:restoredTop sz="69697"/>
  </p:normalViewPr>
  <p:slideViewPr>
    <p:cSldViewPr snapToGrid="0" showGuides="1">
      <p:cViewPr varScale="1">
        <p:scale>
          <a:sx n="60" d="100"/>
          <a:sy n="60" d="100"/>
        </p:scale>
        <p:origin x="-648" y="-96"/>
      </p:cViewPr>
      <p:guideLst>
        <p:guide orient="horz" pos="2234"/>
        <p:guide pos="37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38.xml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38D0AB84-2EE4-440E-B1A7-422CF52A69FD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/>
          </p:cNvSpPr>
          <p:nvPr>
            <p:ph type="body" sz="quarter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D4720EC3-C477-4BDE-8482-65D3ACF0AE58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1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61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19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819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1024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2" Type="http://schemas.openxmlformats.org/officeDocument/2006/relationships/notesSlide" Target="../notesSlides/notesSlide3.xml"/><Relationship Id="rId41" Type="http://schemas.openxmlformats.org/officeDocument/2006/relationships/slideLayout" Target="../slideLayouts/slideLayout1.xml"/><Relationship Id="rId40" Type="http://schemas.openxmlformats.org/officeDocument/2006/relationships/tags" Target="../tags/tag37.xml"/><Relationship Id="rId4" Type="http://schemas.openxmlformats.org/officeDocument/2006/relationships/tags" Target="../tags/tag3.xml"/><Relationship Id="rId39" Type="http://schemas.openxmlformats.org/officeDocument/2006/relationships/tags" Target="../tags/tag36.xml"/><Relationship Id="rId38" Type="http://schemas.openxmlformats.org/officeDocument/2006/relationships/tags" Target="../tags/tag35.xml"/><Relationship Id="rId37" Type="http://schemas.openxmlformats.org/officeDocument/2006/relationships/tags" Target="../tags/tag34.xml"/><Relationship Id="rId36" Type="http://schemas.openxmlformats.org/officeDocument/2006/relationships/tags" Target="../tags/tag33.xml"/><Relationship Id="rId35" Type="http://schemas.openxmlformats.org/officeDocument/2006/relationships/tags" Target="../tags/tag32.xml"/><Relationship Id="rId34" Type="http://schemas.openxmlformats.org/officeDocument/2006/relationships/tags" Target="../tags/tag31.xml"/><Relationship Id="rId33" Type="http://schemas.openxmlformats.org/officeDocument/2006/relationships/tags" Target="../tags/tag30.xml"/><Relationship Id="rId32" Type="http://schemas.openxmlformats.org/officeDocument/2006/relationships/tags" Target="../tags/tag29.xml"/><Relationship Id="rId31" Type="http://schemas.openxmlformats.org/officeDocument/2006/relationships/tags" Target="../tags/tag28.xml"/><Relationship Id="rId30" Type="http://schemas.openxmlformats.org/officeDocument/2006/relationships/image" Target="../media/image4.png"/><Relationship Id="rId3" Type="http://schemas.openxmlformats.org/officeDocument/2006/relationships/tags" Target="../tags/tag2.xml"/><Relationship Id="rId29" Type="http://schemas.openxmlformats.org/officeDocument/2006/relationships/tags" Target="../tags/tag27.xml"/><Relationship Id="rId28" Type="http://schemas.openxmlformats.org/officeDocument/2006/relationships/image" Target="../media/image3.png"/><Relationship Id="rId27" Type="http://schemas.openxmlformats.org/officeDocument/2006/relationships/tags" Target="../tags/tag26.xml"/><Relationship Id="rId26" Type="http://schemas.openxmlformats.org/officeDocument/2006/relationships/tags" Target="../tags/tag25.xml"/><Relationship Id="rId25" Type="http://schemas.openxmlformats.org/officeDocument/2006/relationships/tags" Target="../tags/tag24.xml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1436688" y="1714500"/>
            <a:ext cx="955040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zh-CN" sz="7200" b="1" dirty="0">
                <a:solidFill>
                  <a:srgbClr val="C00000"/>
                </a:solidFill>
                <a:latin typeface="米开软笔行楷" panose="03000600000000000000" charset="-122"/>
                <a:ea typeface="米开软笔行楷" panose="03000600000000000000" charset="-122"/>
              </a:rPr>
              <a:t>密山市火灾事故</a:t>
            </a:r>
            <a:endParaRPr lang="zh-CN" altLang="zh-CN" sz="7200" b="1" dirty="0">
              <a:solidFill>
                <a:srgbClr val="C00000"/>
              </a:solidFill>
              <a:latin typeface="米开软笔行楷" panose="03000600000000000000" charset="-122"/>
              <a:ea typeface="米开软笔行楷" panose="03000600000000000000" charset="-122"/>
            </a:endParaRPr>
          </a:p>
          <a:p>
            <a:pPr algn="ctr"/>
            <a:r>
              <a:rPr lang="zh-CN" altLang="zh-CN" sz="7200" b="1" dirty="0">
                <a:solidFill>
                  <a:srgbClr val="C00000"/>
                </a:solidFill>
                <a:latin typeface="米开软笔行楷" panose="03000600000000000000" charset="-122"/>
                <a:ea typeface="米开软笔行楷" panose="03000600000000000000" charset="-122"/>
              </a:rPr>
              <a:t>应急预案政策解读</a:t>
            </a:r>
            <a:endParaRPr lang="zh-CN" altLang="zh-CN" sz="7200" b="1" dirty="0">
              <a:solidFill>
                <a:srgbClr val="C00000"/>
              </a:solidFill>
              <a:latin typeface="米开软笔行楷" panose="03000600000000000000" charset="-122"/>
              <a:ea typeface="米开软笔行楷" panose="030006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880000">
            <a:off x="10750550" y="228600"/>
            <a:ext cx="1203325" cy="1158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" y="1266190"/>
            <a:ext cx="885190" cy="91186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9588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2" name="直接连接符 101"/>
          <p:cNvCxnSpPr/>
          <p:nvPr/>
        </p:nvCxnSpPr>
        <p:spPr>
          <a:xfrm>
            <a:off x="4375150" y="3033713"/>
            <a:ext cx="3762375" cy="0"/>
          </a:xfrm>
          <a:prstGeom prst="line">
            <a:avLst/>
          </a:prstGeom>
          <a:ln w="9525" cap="flat" cmpd="sng">
            <a:solidFill>
              <a:srgbClr val="D1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4" name="TextBox 9"/>
          <p:cNvSpPr txBox="1"/>
          <p:nvPr/>
        </p:nvSpPr>
        <p:spPr>
          <a:xfrm>
            <a:off x="1745615" y="2025650"/>
            <a:ext cx="8894445" cy="1013460"/>
          </a:xfrm>
          <a:prstGeom prst="rect">
            <a:avLst/>
          </a:prstGeom>
          <a:noFill/>
          <a:ln w="9525">
            <a:noFill/>
          </a:ln>
        </p:spPr>
        <p:txBody>
          <a:bodyPr wrap="square" lIns="91388" tIns="45692" rIns="91388" bIns="45692" anchor="t">
            <a:spAutoFit/>
          </a:bodyPr>
          <a:p>
            <a:pPr algn="ctr"/>
            <a:r>
              <a:rPr lang="zh-CN" altLang="en-US" sz="6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监督管理</a:t>
            </a:r>
            <a:endParaRPr lang="zh-CN" altLang="en-US" sz="60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</p:txBody>
      </p:sp>
      <p:sp>
        <p:nvSpPr>
          <p:cNvPr id="105" name="TextBox 9"/>
          <p:cNvSpPr txBox="1"/>
          <p:nvPr/>
        </p:nvSpPr>
        <p:spPr>
          <a:xfrm>
            <a:off x="2147570" y="3166745"/>
            <a:ext cx="8138795" cy="3631565"/>
          </a:xfrm>
          <a:prstGeom prst="rect">
            <a:avLst/>
          </a:prstGeom>
          <a:noFill/>
          <a:ln w="9525">
            <a:noFill/>
          </a:ln>
        </p:spPr>
        <p:txBody>
          <a:bodyPr wrap="square" lIns="91388" tIns="45692" rIns="91388" bIns="45692" anchor="t">
            <a:noAutofit/>
          </a:bodyPr>
          <a:p>
            <a:pPr algn="ctr"/>
            <a:r>
              <a:rPr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7.1应急预案演练</a:t>
            </a:r>
            <a:endParaRPr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7.2宣传</a:t>
            </a:r>
            <a:endParaRPr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7.3培训</a:t>
            </a:r>
            <a:endParaRPr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7.4预案制定与更新</a:t>
            </a:r>
            <a:endParaRPr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7.5预案解释</a:t>
            </a:r>
            <a:endParaRPr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7.6生效时间</a:t>
            </a:r>
            <a:endParaRPr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endParaRPr lang="zh-CN" altLang="en-US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340" y="889635"/>
            <a:ext cx="1102360" cy="11360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Box 25"/>
          <p:cNvSpPr txBox="1"/>
          <p:nvPr/>
        </p:nvSpPr>
        <p:spPr>
          <a:xfrm>
            <a:off x="3167380" y="1558608"/>
            <a:ext cx="7258050" cy="2582545"/>
          </a:xfrm>
          <a:prstGeom prst="rect">
            <a:avLst/>
          </a:prstGeom>
          <a:noFill/>
          <a:ln w="9525">
            <a:noFill/>
          </a:ln>
        </p:spPr>
        <p:txBody>
          <a:bodyPr wrap="square" lIns="121592" tIns="60796" rIns="121592" bIns="60796" anchor="t">
            <a:spAutoFit/>
          </a:bodyPr>
          <a:p>
            <a:pPr lvl="0">
              <a:lnSpc>
                <a:spcPct val="200000"/>
              </a:lnSpc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</a:t>
            </a:r>
            <a:r>
              <a:rPr sz="2000" b="1" dirty="0">
                <a:solidFill>
                  <a:srgbClr val="FF0000"/>
                </a:solidFill>
                <a:latin typeface="方正大黑体_GBK" panose="02010600010101010101" charset="-122"/>
                <a:ea typeface="方正大黑体_GBK" panose="02010600010101010101" charset="-122"/>
                <a:cs typeface="方正大黑体_GBK" panose="02010600010101010101" charset="-122"/>
                <a:sym typeface="+mn-ea"/>
              </a:rPr>
              <a:t>为建立健全我市火灾事故应急反应和处置机制，从思想上、组织上、物质上做好有效处置我市重特大火灾事故的充分准备，提高应对火灾事故的快速反应能力，最大限度地减少人员伤亡和财产损失，维护社会稳定</a:t>
            </a:r>
            <a:endParaRPr sz="2000" b="1" dirty="0">
              <a:solidFill>
                <a:srgbClr val="FF0000"/>
              </a:solidFill>
              <a:latin typeface="方正大黑体_GBK" panose="02010600010101010101" charset="-122"/>
              <a:ea typeface="方正大黑体_GBK" panose="02010600010101010101" charset="-122"/>
              <a:cs typeface="方正大黑体_GBK" panose="02010600010101010101" charset="-122"/>
              <a:sym typeface="+mn-ea"/>
            </a:endParaRPr>
          </a:p>
        </p:txBody>
      </p:sp>
      <p:sp>
        <p:nvSpPr>
          <p:cNvPr id="20" name="对角圆角矩形 19"/>
          <p:cNvSpPr/>
          <p:nvPr/>
        </p:nvSpPr>
        <p:spPr>
          <a:xfrm>
            <a:off x="2739390" y="957576"/>
            <a:ext cx="7867650" cy="3785235"/>
          </a:xfrm>
          <a:prstGeom prst="round2DiagRect">
            <a:avLst/>
          </a:prstGeom>
          <a:noFill/>
          <a:ln>
            <a:solidFill>
              <a:srgbClr val="870605"/>
            </a:solidFill>
            <a:prstDash val="sysDot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880000">
            <a:off x="10256838" y="163513"/>
            <a:ext cx="1203325" cy="1158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005" y="2172335"/>
            <a:ext cx="1102360" cy="11360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6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95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" name="组合 91"/>
          <p:cNvGrpSpPr/>
          <p:nvPr/>
        </p:nvGrpSpPr>
        <p:grpSpPr>
          <a:xfrm>
            <a:off x="2770188" y="2533650"/>
            <a:ext cx="1177925" cy="1639888"/>
            <a:chOff x="917863" y="1342594"/>
            <a:chExt cx="939441" cy="1291161"/>
          </a:xfrm>
        </p:grpSpPr>
        <p:sp>
          <p:nvSpPr>
            <p:cNvPr id="93" name="TextBox 26"/>
            <p:cNvSpPr txBox="1"/>
            <p:nvPr/>
          </p:nvSpPr>
          <p:spPr>
            <a:xfrm>
              <a:off x="917863" y="1342594"/>
              <a:ext cx="800533" cy="129116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fontAlgn="auto"/>
              <a:r>
                <a:rPr lang="zh-CN" altLang="en-US" sz="5335" b="1" spc="756" noProof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目录</a:t>
              </a:r>
              <a:endParaRPr lang="zh-CN" altLang="en-US" sz="7200" b="1" spc="756" noProof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94" name="TextBox 27"/>
            <p:cNvSpPr txBox="1"/>
            <p:nvPr/>
          </p:nvSpPr>
          <p:spPr>
            <a:xfrm>
              <a:off x="1515521" y="1745392"/>
              <a:ext cx="341783" cy="636579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fontAlgn="auto"/>
              <a:r>
                <a:rPr lang="en-US" altLang="zh-CN" sz="1600" b="1" spc="-189" noProof="1" dirty="0">
                  <a:solidFill>
                    <a:srgbClr val="C00000"/>
                  </a:solidFill>
                  <a:latin typeface="+mn-lt"/>
                  <a:ea typeface="+mn-ea"/>
                  <a:cs typeface="+mn-ea"/>
                  <a:sym typeface="+mn-lt"/>
                </a:rPr>
                <a:t>CONTENTS</a:t>
              </a:r>
              <a:endParaRPr lang="zh-CN" altLang="en-US" sz="1600" b="1" spc="-189" noProof="1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4008438" y="1112838"/>
            <a:ext cx="5965825" cy="558800"/>
            <a:chOff x="6102748" y="1607214"/>
            <a:chExt cx="5965824" cy="558165"/>
          </a:xfrm>
        </p:grpSpPr>
        <p:sp>
          <p:nvSpPr>
            <p:cNvPr id="5" name="椭圆 4"/>
            <p:cNvSpPr/>
            <p:nvPr>
              <p:custDataLst>
                <p:tags r:id="rId3"/>
              </p:custDataLst>
            </p:nvPr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" name="圆角矩形 5"/>
            <p:cNvSpPr/>
            <p:nvPr>
              <p:custDataLst>
                <p:tags r:id="rId4"/>
              </p:custDataLst>
            </p:nvPr>
          </p:nvSpPr>
          <p:spPr>
            <a:xfrm>
              <a:off x="6102748" y="1607214"/>
              <a:ext cx="5965824" cy="558165"/>
            </a:xfrm>
            <a:prstGeom prst="roundRect">
              <a:avLst/>
            </a:prstGeom>
            <a:noFill/>
            <a:ln>
              <a:solidFill>
                <a:srgbClr val="870605"/>
              </a:solidFill>
              <a:prstDash val="sysDot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grpSp>
          <p:nvGrpSpPr>
            <p:cNvPr id="7177" name="组合 7"/>
            <p:cNvGrpSpPr/>
            <p:nvPr/>
          </p:nvGrpSpPr>
          <p:grpSpPr>
            <a:xfrm>
              <a:off x="6185926" y="1643647"/>
              <a:ext cx="3787774" cy="460375"/>
              <a:chOff x="5587240" y="1744227"/>
              <a:chExt cx="3787774" cy="460375"/>
            </a:xfrm>
          </p:grpSpPr>
          <p:sp>
            <p:nvSpPr>
              <p:cNvPr id="7178" name="矩形 11"/>
              <p:cNvSpPr/>
              <p:nvPr>
                <p:custDataLst>
                  <p:tags r:id="rId5"/>
                </p:custDataLst>
              </p:nvPr>
            </p:nvSpPr>
            <p:spPr>
              <a:xfrm>
                <a:off x="6079365" y="1791798"/>
                <a:ext cx="3295649" cy="3983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总则</a:t>
                </a:r>
                <a:endParaRPr lang="zh-CN" altLang="en-US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6"/>
                </p:custDataLst>
              </p:nvPr>
            </p:nvSpPr>
            <p:spPr>
              <a:xfrm>
                <a:off x="5587240" y="1744227"/>
                <a:ext cx="584726" cy="460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/>
                <a:r>
                  <a:rPr lang="en-US" altLang="zh-CN" sz="2400" b="1" strike="noStrike" kern="0" noProof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  <a:endParaRPr lang="zh-CN" altLang="en-US" sz="2400" b="1" strike="noStrike" kern="0" noProof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14" name="组合 13"/>
          <p:cNvGrpSpPr/>
          <p:nvPr>
            <p:custDataLst>
              <p:tags r:id="rId7"/>
            </p:custDataLst>
          </p:nvPr>
        </p:nvGrpSpPr>
        <p:grpSpPr>
          <a:xfrm>
            <a:off x="4008438" y="1893888"/>
            <a:ext cx="5965825" cy="557212"/>
            <a:chOff x="6102748" y="1607214"/>
            <a:chExt cx="5965824" cy="558564"/>
          </a:xfrm>
        </p:grpSpPr>
        <p:sp>
          <p:nvSpPr>
            <p:cNvPr id="15" name="椭圆 14"/>
            <p:cNvSpPr/>
            <p:nvPr>
              <p:custDataLst>
                <p:tags r:id="rId8"/>
              </p:custDataLst>
            </p:nvPr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圆角矩形 16"/>
            <p:cNvSpPr/>
            <p:nvPr>
              <p:custDataLst>
                <p:tags r:id="rId9"/>
              </p:custDataLst>
            </p:nvPr>
          </p:nvSpPr>
          <p:spPr>
            <a:xfrm>
              <a:off x="6102748" y="1607214"/>
              <a:ext cx="5965824" cy="558564"/>
            </a:xfrm>
            <a:prstGeom prst="roundRect">
              <a:avLst/>
            </a:prstGeom>
            <a:noFill/>
            <a:ln>
              <a:solidFill>
                <a:srgbClr val="870605"/>
              </a:solidFill>
              <a:prstDash val="sysDot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grpSp>
          <p:nvGrpSpPr>
            <p:cNvPr id="7183" name="组合 17"/>
            <p:cNvGrpSpPr/>
            <p:nvPr/>
          </p:nvGrpSpPr>
          <p:grpSpPr>
            <a:xfrm>
              <a:off x="6184303" y="1643647"/>
              <a:ext cx="5423534" cy="460879"/>
              <a:chOff x="5585617" y="1744227"/>
              <a:chExt cx="5423534" cy="460879"/>
            </a:xfrm>
          </p:grpSpPr>
          <p:sp>
            <p:nvSpPr>
              <p:cNvPr id="7184" name="矩形 20"/>
              <p:cNvSpPr/>
              <p:nvPr>
                <p:custDataLst>
                  <p:tags r:id="rId10"/>
                </p:custDataLst>
              </p:nvPr>
            </p:nvSpPr>
            <p:spPr>
              <a:xfrm>
                <a:off x="6115207" y="1798938"/>
                <a:ext cx="4893944" cy="39974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应急组织指挥体系与职责</a:t>
                </a:r>
                <a:endParaRPr lang="zh-CN" altLang="en-US" sz="20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2" name="矩形 21"/>
              <p:cNvSpPr/>
              <p:nvPr>
                <p:custDataLst>
                  <p:tags r:id="rId11"/>
                </p:custDataLst>
              </p:nvPr>
            </p:nvSpPr>
            <p:spPr>
              <a:xfrm>
                <a:off x="5585617" y="1744227"/>
                <a:ext cx="587969" cy="4608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/>
                <a:r>
                  <a:rPr lang="en-US" altLang="zh-CN" sz="2400" b="1" strike="noStrike" kern="0" noProof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02</a:t>
                </a:r>
                <a:endParaRPr lang="zh-CN" altLang="en-US" sz="2400" b="1" strike="noStrike" kern="0" noProof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23" name="组合 22"/>
          <p:cNvGrpSpPr/>
          <p:nvPr>
            <p:custDataLst>
              <p:tags r:id="rId12"/>
            </p:custDataLst>
          </p:nvPr>
        </p:nvGrpSpPr>
        <p:grpSpPr>
          <a:xfrm>
            <a:off x="4008438" y="2674938"/>
            <a:ext cx="5965825" cy="557212"/>
            <a:chOff x="6102748" y="1607214"/>
            <a:chExt cx="5965824" cy="558564"/>
          </a:xfrm>
        </p:grpSpPr>
        <p:sp>
          <p:nvSpPr>
            <p:cNvPr id="25" name="椭圆 24"/>
            <p:cNvSpPr/>
            <p:nvPr>
              <p:custDataLst>
                <p:tags r:id="rId13"/>
              </p:custDataLst>
            </p:nvPr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7" name="圆角矩形 26"/>
            <p:cNvSpPr/>
            <p:nvPr>
              <p:custDataLst>
                <p:tags r:id="rId14"/>
              </p:custDataLst>
            </p:nvPr>
          </p:nvSpPr>
          <p:spPr>
            <a:xfrm>
              <a:off x="6102748" y="1607214"/>
              <a:ext cx="5965824" cy="558564"/>
            </a:xfrm>
            <a:prstGeom prst="roundRect">
              <a:avLst/>
            </a:prstGeom>
            <a:noFill/>
            <a:ln>
              <a:solidFill>
                <a:srgbClr val="870605"/>
              </a:solidFill>
              <a:prstDash val="sysDot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grpSp>
          <p:nvGrpSpPr>
            <p:cNvPr id="7189" name="组合 27"/>
            <p:cNvGrpSpPr/>
            <p:nvPr/>
          </p:nvGrpSpPr>
          <p:grpSpPr>
            <a:xfrm>
              <a:off x="6183233" y="1643647"/>
              <a:ext cx="3305810" cy="460879"/>
              <a:chOff x="5584547" y="1744227"/>
              <a:chExt cx="3305810" cy="460879"/>
            </a:xfrm>
          </p:grpSpPr>
          <p:sp>
            <p:nvSpPr>
              <p:cNvPr id="7190" name="矩形 75"/>
              <p:cNvSpPr/>
              <p:nvPr>
                <p:custDataLst>
                  <p:tags r:id="rId15"/>
                </p:custDataLst>
              </p:nvPr>
            </p:nvSpPr>
            <p:spPr>
              <a:xfrm>
                <a:off x="6141442" y="1804698"/>
                <a:ext cx="2748915" cy="39974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预防与预警机制</a:t>
                </a:r>
                <a:endParaRPr lang="zh-CN" altLang="en-US" sz="20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7" name="矩形 76"/>
              <p:cNvSpPr/>
              <p:nvPr>
                <p:custDataLst>
                  <p:tags r:id="rId16"/>
                </p:custDataLst>
              </p:nvPr>
            </p:nvSpPr>
            <p:spPr>
              <a:xfrm>
                <a:off x="5584547" y="1744227"/>
                <a:ext cx="590111" cy="4608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/>
                <a:r>
                  <a:rPr lang="en-US" altLang="zh-CN" sz="2400" b="1" strike="noStrike" kern="0" noProof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03</a:t>
                </a:r>
                <a:endParaRPr lang="zh-CN" altLang="en-US" sz="2400" b="1" strike="noStrike" kern="0" noProof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78" name="组合 77"/>
          <p:cNvGrpSpPr/>
          <p:nvPr>
            <p:custDataLst>
              <p:tags r:id="rId17"/>
            </p:custDataLst>
          </p:nvPr>
        </p:nvGrpSpPr>
        <p:grpSpPr>
          <a:xfrm>
            <a:off x="4008438" y="3454400"/>
            <a:ext cx="5965825" cy="558800"/>
            <a:chOff x="6102748" y="1607214"/>
            <a:chExt cx="5965824" cy="558564"/>
          </a:xfrm>
        </p:grpSpPr>
        <p:sp>
          <p:nvSpPr>
            <p:cNvPr id="79" name="椭圆 78"/>
            <p:cNvSpPr/>
            <p:nvPr>
              <p:custDataLst>
                <p:tags r:id="rId18"/>
              </p:custDataLst>
            </p:nvPr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b="1" strike="noStrike" noProof="1"/>
            </a:p>
          </p:txBody>
        </p:sp>
        <p:sp>
          <p:nvSpPr>
            <p:cNvPr id="80" name="圆角矩形 79"/>
            <p:cNvSpPr/>
            <p:nvPr>
              <p:custDataLst>
                <p:tags r:id="rId19"/>
              </p:custDataLst>
            </p:nvPr>
          </p:nvSpPr>
          <p:spPr>
            <a:xfrm>
              <a:off x="6102748" y="1607214"/>
              <a:ext cx="5965824" cy="558564"/>
            </a:xfrm>
            <a:prstGeom prst="roundRect">
              <a:avLst/>
            </a:prstGeom>
            <a:noFill/>
            <a:ln>
              <a:solidFill>
                <a:srgbClr val="870605"/>
              </a:solidFill>
              <a:prstDash val="sysDot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b="1" strike="noStrike" noProof="1"/>
            </a:p>
          </p:txBody>
        </p:sp>
        <p:grpSp>
          <p:nvGrpSpPr>
            <p:cNvPr id="7195" name="组合 80"/>
            <p:cNvGrpSpPr/>
            <p:nvPr/>
          </p:nvGrpSpPr>
          <p:grpSpPr>
            <a:xfrm>
              <a:off x="6198888" y="1655522"/>
              <a:ext cx="4658359" cy="460879"/>
              <a:chOff x="5600202" y="1756102"/>
              <a:chExt cx="4658359" cy="460879"/>
            </a:xfrm>
          </p:grpSpPr>
          <p:sp>
            <p:nvSpPr>
              <p:cNvPr id="7196" name="矩形 81"/>
              <p:cNvSpPr/>
              <p:nvPr>
                <p:custDataLst>
                  <p:tags r:id="rId20"/>
                </p:custDataLst>
              </p:nvPr>
            </p:nvSpPr>
            <p:spPr>
              <a:xfrm>
                <a:off x="6141857" y="1798629"/>
                <a:ext cx="4116704" cy="3986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应急处置</a:t>
                </a:r>
                <a:endParaRPr lang="zh-CN" altLang="en-US" sz="20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3" name="矩形 82"/>
              <p:cNvSpPr/>
              <p:nvPr>
                <p:custDataLst>
                  <p:tags r:id="rId21"/>
                </p:custDataLst>
              </p:nvPr>
            </p:nvSpPr>
            <p:spPr>
              <a:xfrm>
                <a:off x="5600202" y="1756102"/>
                <a:ext cx="558800" cy="4608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/>
                <a:r>
                  <a:rPr lang="en-US" altLang="zh-CN" sz="2400" b="1" strike="noStrike" kern="0" noProof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04</a:t>
                </a:r>
                <a:endParaRPr lang="en-US" altLang="zh-CN" sz="2400" b="1" strike="noStrike" kern="0" noProof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3" name="组合 2"/>
          <p:cNvGrpSpPr/>
          <p:nvPr>
            <p:custDataLst>
              <p:tags r:id="rId22"/>
            </p:custDataLst>
          </p:nvPr>
        </p:nvGrpSpPr>
        <p:grpSpPr>
          <a:xfrm>
            <a:off x="4008438" y="4235450"/>
            <a:ext cx="5965825" cy="557213"/>
            <a:chOff x="6102748" y="1607214"/>
            <a:chExt cx="5965824" cy="558564"/>
          </a:xfrm>
        </p:grpSpPr>
        <p:sp>
          <p:nvSpPr>
            <p:cNvPr id="7" name="椭圆 6"/>
            <p:cNvSpPr/>
            <p:nvPr>
              <p:custDataLst>
                <p:tags r:id="rId23"/>
              </p:custDataLst>
            </p:nvPr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b="1" strike="noStrike" noProof="1"/>
            </a:p>
          </p:txBody>
        </p:sp>
        <p:sp>
          <p:nvSpPr>
            <p:cNvPr id="9" name="圆角矩形 8"/>
            <p:cNvSpPr/>
            <p:nvPr>
              <p:custDataLst>
                <p:tags r:id="rId24"/>
              </p:custDataLst>
            </p:nvPr>
          </p:nvSpPr>
          <p:spPr>
            <a:xfrm>
              <a:off x="6102748" y="1607214"/>
              <a:ext cx="5965824" cy="558564"/>
            </a:xfrm>
            <a:prstGeom prst="roundRect">
              <a:avLst/>
            </a:prstGeom>
            <a:noFill/>
            <a:ln>
              <a:solidFill>
                <a:srgbClr val="870605"/>
              </a:solidFill>
              <a:prstDash val="sysDot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b="1" strike="noStrike" noProof="1"/>
            </a:p>
          </p:txBody>
        </p:sp>
        <p:grpSp>
          <p:nvGrpSpPr>
            <p:cNvPr id="7201" name="组合 9"/>
            <p:cNvGrpSpPr/>
            <p:nvPr/>
          </p:nvGrpSpPr>
          <p:grpSpPr>
            <a:xfrm>
              <a:off x="6198888" y="1655522"/>
              <a:ext cx="5151119" cy="461491"/>
              <a:chOff x="5600202" y="1756102"/>
              <a:chExt cx="5151119" cy="461491"/>
            </a:xfrm>
          </p:grpSpPr>
          <p:sp>
            <p:nvSpPr>
              <p:cNvPr id="7202" name="矩形 10"/>
              <p:cNvSpPr/>
              <p:nvPr>
                <p:custDataLst>
                  <p:tags r:id="rId25"/>
                </p:custDataLst>
              </p:nvPr>
            </p:nvSpPr>
            <p:spPr>
              <a:xfrm>
                <a:off x="6141222" y="1798750"/>
                <a:ext cx="4610099" cy="39974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后期处置</a:t>
                </a:r>
                <a:endParaRPr lang="zh-CN" altLang="en-US" sz="20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26"/>
                </p:custDataLst>
              </p:nvPr>
            </p:nvSpPr>
            <p:spPr>
              <a:xfrm>
                <a:off x="5600202" y="1756102"/>
                <a:ext cx="558800" cy="461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/>
                <a:r>
                  <a:rPr lang="en-US" altLang="zh-CN" sz="2400" b="1" strike="noStrike" kern="0" noProof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05</a:t>
                </a:r>
                <a:endParaRPr lang="en-US" altLang="zh-CN" sz="2400" b="1" strike="noStrike" kern="0" noProof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pic>
        <p:nvPicPr>
          <p:cNvPr id="19" name="图片 18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 rot="-5880000">
            <a:off x="9666288" y="339725"/>
            <a:ext cx="1203325" cy="1158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1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2770505" y="1315085"/>
            <a:ext cx="1102360" cy="1136015"/>
          </a:xfrm>
          <a:prstGeom prst="rect">
            <a:avLst/>
          </a:prstGeom>
        </p:spPr>
      </p:pic>
      <p:grpSp>
        <p:nvGrpSpPr>
          <p:cNvPr id="2" name="组合 1"/>
          <p:cNvGrpSpPr/>
          <p:nvPr>
            <p:custDataLst>
              <p:tags r:id="rId31"/>
            </p:custDataLst>
          </p:nvPr>
        </p:nvGrpSpPr>
        <p:grpSpPr>
          <a:xfrm>
            <a:off x="4008438" y="4918075"/>
            <a:ext cx="5965825" cy="557213"/>
            <a:chOff x="6102748" y="1607214"/>
            <a:chExt cx="5965824" cy="558564"/>
          </a:xfrm>
        </p:grpSpPr>
        <p:sp>
          <p:nvSpPr>
            <p:cNvPr id="10" name="椭圆 9"/>
            <p:cNvSpPr/>
            <p:nvPr>
              <p:custDataLst>
                <p:tags r:id="rId32"/>
              </p:custDataLst>
            </p:nvPr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b="1" strike="noStrike" noProof="1"/>
            </a:p>
          </p:txBody>
        </p:sp>
        <p:sp>
          <p:nvSpPr>
            <p:cNvPr id="11" name="圆角矩形 10"/>
            <p:cNvSpPr/>
            <p:nvPr>
              <p:custDataLst>
                <p:tags r:id="rId33"/>
              </p:custDataLst>
            </p:nvPr>
          </p:nvSpPr>
          <p:spPr>
            <a:xfrm>
              <a:off x="6102748" y="1607214"/>
              <a:ext cx="5965824" cy="558564"/>
            </a:xfrm>
            <a:prstGeom prst="roundRect">
              <a:avLst/>
            </a:prstGeom>
            <a:noFill/>
            <a:ln>
              <a:solidFill>
                <a:srgbClr val="870605"/>
              </a:solidFill>
              <a:prstDash val="sysDot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b="1" strike="noStrike" noProof="1"/>
            </a:p>
          </p:txBody>
        </p:sp>
        <p:grpSp>
          <p:nvGrpSpPr>
            <p:cNvPr id="12" name="组合 9"/>
            <p:cNvGrpSpPr/>
            <p:nvPr/>
          </p:nvGrpSpPr>
          <p:grpSpPr>
            <a:xfrm>
              <a:off x="6185553" y="1655522"/>
              <a:ext cx="5164454" cy="461491"/>
              <a:chOff x="5586867" y="1756102"/>
              <a:chExt cx="5164454" cy="461491"/>
            </a:xfrm>
          </p:grpSpPr>
          <p:sp>
            <p:nvSpPr>
              <p:cNvPr id="18" name="矩形 10"/>
              <p:cNvSpPr/>
              <p:nvPr>
                <p:custDataLst>
                  <p:tags r:id="rId34"/>
                </p:custDataLst>
              </p:nvPr>
            </p:nvSpPr>
            <p:spPr>
              <a:xfrm>
                <a:off x="6141222" y="1798750"/>
                <a:ext cx="4610099" cy="39974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应急保障</a:t>
                </a:r>
                <a:endParaRPr lang="zh-CN" altLang="en-US" sz="20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35"/>
                </p:custDataLst>
              </p:nvPr>
            </p:nvSpPr>
            <p:spPr>
              <a:xfrm>
                <a:off x="5586867" y="1756102"/>
                <a:ext cx="558800" cy="461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p>
                <a:pPr algn="ctr" fontAlgn="auto"/>
                <a:r>
                  <a:rPr lang="en-US" altLang="zh-CN" sz="2400" b="1" strike="noStrike" kern="0" noProof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06</a:t>
                </a:r>
                <a:endParaRPr lang="en-US" altLang="zh-CN" sz="2400" b="1" strike="noStrike" kern="0" noProof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21" name="组合 20"/>
          <p:cNvGrpSpPr/>
          <p:nvPr>
            <p:custDataLst>
              <p:tags r:id="rId36"/>
            </p:custDataLst>
          </p:nvPr>
        </p:nvGrpSpPr>
        <p:grpSpPr>
          <a:xfrm>
            <a:off x="3978593" y="5648960"/>
            <a:ext cx="5965825" cy="557213"/>
            <a:chOff x="6102748" y="1607214"/>
            <a:chExt cx="5965824" cy="558564"/>
          </a:xfrm>
        </p:grpSpPr>
        <p:sp>
          <p:nvSpPr>
            <p:cNvPr id="24" name="椭圆 23"/>
            <p:cNvSpPr/>
            <p:nvPr>
              <p:custDataLst>
                <p:tags r:id="rId37"/>
              </p:custDataLst>
            </p:nvPr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b="1" strike="noStrike" noProof="1"/>
            </a:p>
          </p:txBody>
        </p:sp>
        <p:sp>
          <p:nvSpPr>
            <p:cNvPr id="26" name="圆角矩形 25"/>
            <p:cNvSpPr/>
            <p:nvPr>
              <p:custDataLst>
                <p:tags r:id="rId38"/>
              </p:custDataLst>
            </p:nvPr>
          </p:nvSpPr>
          <p:spPr>
            <a:xfrm>
              <a:off x="6102748" y="1607214"/>
              <a:ext cx="5965824" cy="558564"/>
            </a:xfrm>
            <a:prstGeom prst="roundRect">
              <a:avLst/>
            </a:prstGeom>
            <a:noFill/>
            <a:ln>
              <a:solidFill>
                <a:srgbClr val="870605"/>
              </a:solidFill>
              <a:prstDash val="sysDot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b="1" strike="noStrike" noProof="1"/>
            </a:p>
          </p:txBody>
        </p:sp>
        <p:grpSp>
          <p:nvGrpSpPr>
            <p:cNvPr id="28" name="组合 9"/>
            <p:cNvGrpSpPr/>
            <p:nvPr/>
          </p:nvGrpSpPr>
          <p:grpSpPr>
            <a:xfrm>
              <a:off x="6198888" y="1655522"/>
              <a:ext cx="5151119" cy="461491"/>
              <a:chOff x="5600202" y="1756102"/>
              <a:chExt cx="5151119" cy="461491"/>
            </a:xfrm>
          </p:grpSpPr>
          <p:sp>
            <p:nvSpPr>
              <p:cNvPr id="29" name="矩形 10"/>
              <p:cNvSpPr/>
              <p:nvPr>
                <p:custDataLst>
                  <p:tags r:id="rId39"/>
                </p:custDataLst>
              </p:nvPr>
            </p:nvSpPr>
            <p:spPr>
              <a:xfrm>
                <a:off x="6141222" y="1798750"/>
                <a:ext cx="4610099" cy="39974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监督管理</a:t>
                </a:r>
                <a:endParaRPr lang="zh-CN" altLang="en-US" sz="20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30" name="矩形 29"/>
              <p:cNvSpPr/>
              <p:nvPr>
                <p:custDataLst>
                  <p:tags r:id="rId40"/>
                </p:custDataLst>
              </p:nvPr>
            </p:nvSpPr>
            <p:spPr>
              <a:xfrm>
                <a:off x="5600202" y="1756102"/>
                <a:ext cx="558800" cy="461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/>
                <a:r>
                  <a:rPr lang="en-US" altLang="zh-CN" sz="2400" b="1" strike="noStrike" kern="0" noProof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07</a:t>
                </a:r>
                <a:endParaRPr lang="en-US" altLang="zh-CN" sz="2400" b="1" strike="noStrike" kern="0" noProof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7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9588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2" name="直接连接符 101"/>
          <p:cNvCxnSpPr/>
          <p:nvPr/>
        </p:nvCxnSpPr>
        <p:spPr>
          <a:xfrm>
            <a:off x="4375150" y="3033713"/>
            <a:ext cx="3762375" cy="0"/>
          </a:xfrm>
          <a:prstGeom prst="line">
            <a:avLst/>
          </a:prstGeom>
          <a:ln w="9525" cap="flat" cmpd="sng">
            <a:solidFill>
              <a:srgbClr val="D1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4" name="TextBox 9"/>
          <p:cNvSpPr txBox="1"/>
          <p:nvPr/>
        </p:nvSpPr>
        <p:spPr>
          <a:xfrm>
            <a:off x="4662488" y="2025650"/>
            <a:ext cx="3186112" cy="1013460"/>
          </a:xfrm>
          <a:prstGeom prst="rect">
            <a:avLst/>
          </a:prstGeom>
          <a:noFill/>
          <a:ln w="9525">
            <a:noFill/>
          </a:ln>
        </p:spPr>
        <p:txBody>
          <a:bodyPr wrap="square" lIns="91388" tIns="45692" rIns="91388" bIns="45692" anchor="t">
            <a:spAutoFit/>
          </a:bodyPr>
          <a:p>
            <a:pPr algn="ctr"/>
            <a:r>
              <a:rPr lang="zh-CN" altLang="en-US" sz="6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总则</a:t>
            </a:r>
            <a:endParaRPr lang="zh-CN" altLang="en-US" sz="60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</p:txBody>
      </p:sp>
      <p:sp>
        <p:nvSpPr>
          <p:cNvPr id="105" name="TextBox 9"/>
          <p:cNvSpPr txBox="1"/>
          <p:nvPr/>
        </p:nvSpPr>
        <p:spPr>
          <a:xfrm>
            <a:off x="2185988" y="3038475"/>
            <a:ext cx="8139112" cy="3228975"/>
          </a:xfrm>
          <a:prstGeom prst="rect">
            <a:avLst/>
          </a:prstGeom>
          <a:noFill/>
          <a:ln w="9525">
            <a:noFill/>
          </a:ln>
        </p:spPr>
        <p:txBody>
          <a:bodyPr wrap="square" lIns="91388" tIns="45692" rIns="91388" bIns="45692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1.1编制目的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1.2编制依据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1.3适用范围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1.4工作原则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1.5事件分级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340" y="889635"/>
            <a:ext cx="1102360" cy="11360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9588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2" name="直接连接符 101"/>
          <p:cNvCxnSpPr/>
          <p:nvPr/>
        </p:nvCxnSpPr>
        <p:spPr>
          <a:xfrm>
            <a:off x="4375150" y="3033713"/>
            <a:ext cx="3762375" cy="0"/>
          </a:xfrm>
          <a:prstGeom prst="line">
            <a:avLst/>
          </a:prstGeom>
          <a:ln w="9525" cap="flat" cmpd="sng">
            <a:solidFill>
              <a:srgbClr val="D1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4" name="TextBox 9"/>
          <p:cNvSpPr txBox="1"/>
          <p:nvPr/>
        </p:nvSpPr>
        <p:spPr>
          <a:xfrm>
            <a:off x="1745615" y="2025650"/>
            <a:ext cx="8894445" cy="1013460"/>
          </a:xfrm>
          <a:prstGeom prst="rect">
            <a:avLst/>
          </a:prstGeom>
          <a:noFill/>
          <a:ln w="9525">
            <a:noFill/>
          </a:ln>
        </p:spPr>
        <p:txBody>
          <a:bodyPr wrap="square" lIns="91388" tIns="45692" rIns="91388" bIns="45692" anchor="t">
            <a:spAutoFit/>
          </a:bodyPr>
          <a:p>
            <a:pPr algn="ctr"/>
            <a:r>
              <a:rPr lang="zh-CN" altLang="en-US" sz="6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应急组织指挥体系与职责</a:t>
            </a:r>
            <a:endParaRPr lang="zh-CN" altLang="en-US" sz="60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</p:txBody>
      </p:sp>
      <p:sp>
        <p:nvSpPr>
          <p:cNvPr id="105" name="TextBox 9"/>
          <p:cNvSpPr txBox="1"/>
          <p:nvPr/>
        </p:nvSpPr>
        <p:spPr>
          <a:xfrm>
            <a:off x="2147570" y="3166745"/>
            <a:ext cx="8138795" cy="3631565"/>
          </a:xfrm>
          <a:prstGeom prst="rect">
            <a:avLst/>
          </a:prstGeom>
          <a:noFill/>
          <a:ln w="9525">
            <a:noFill/>
          </a:ln>
        </p:spPr>
        <p:txBody>
          <a:bodyPr wrap="square" lIns="91388" tIns="45692" rIns="91388" bIns="45692" anchor="t">
            <a:noAutofit/>
          </a:bodyPr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2.1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领导机构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2.2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职责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2.3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办事机构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2.4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前方指挥部及职责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340" y="889635"/>
            <a:ext cx="1102360" cy="11360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9588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2" name="直接连接符 101"/>
          <p:cNvCxnSpPr/>
          <p:nvPr/>
        </p:nvCxnSpPr>
        <p:spPr>
          <a:xfrm>
            <a:off x="4375150" y="3033713"/>
            <a:ext cx="3762375" cy="0"/>
          </a:xfrm>
          <a:prstGeom prst="line">
            <a:avLst/>
          </a:prstGeom>
          <a:ln w="9525" cap="flat" cmpd="sng">
            <a:solidFill>
              <a:srgbClr val="D1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4" name="TextBox 9"/>
          <p:cNvSpPr txBox="1"/>
          <p:nvPr/>
        </p:nvSpPr>
        <p:spPr>
          <a:xfrm>
            <a:off x="1745615" y="2025650"/>
            <a:ext cx="8894445" cy="1013460"/>
          </a:xfrm>
          <a:prstGeom prst="rect">
            <a:avLst/>
          </a:prstGeom>
          <a:noFill/>
          <a:ln w="9525">
            <a:noFill/>
          </a:ln>
        </p:spPr>
        <p:txBody>
          <a:bodyPr wrap="square" lIns="91388" tIns="45692" rIns="91388" bIns="45692" anchor="t">
            <a:spAutoFit/>
          </a:bodyPr>
          <a:p>
            <a:pPr algn="ctr"/>
            <a:r>
              <a:rPr lang="zh-CN" altLang="en-US" sz="6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预防与预警机制</a:t>
            </a:r>
            <a:endParaRPr lang="zh-CN" altLang="en-US" sz="60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</p:txBody>
      </p:sp>
      <p:sp>
        <p:nvSpPr>
          <p:cNvPr id="105" name="TextBox 9"/>
          <p:cNvSpPr txBox="1"/>
          <p:nvPr/>
        </p:nvSpPr>
        <p:spPr>
          <a:xfrm>
            <a:off x="2147570" y="3166745"/>
            <a:ext cx="8138795" cy="3631565"/>
          </a:xfrm>
          <a:prstGeom prst="rect">
            <a:avLst/>
          </a:prstGeom>
          <a:noFill/>
          <a:ln w="9525">
            <a:noFill/>
          </a:ln>
        </p:spPr>
        <p:txBody>
          <a:bodyPr wrap="square" lIns="91388" tIns="45692" rIns="91388" bIns="45692" anchor="t">
            <a:noAutofit/>
          </a:bodyPr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3.1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火点检测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3.2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信息报告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endParaRPr lang="zh-CN" altLang="en-US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340" y="889635"/>
            <a:ext cx="1102360" cy="11360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9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9588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2" name="直接连接符 101"/>
          <p:cNvCxnSpPr/>
          <p:nvPr/>
        </p:nvCxnSpPr>
        <p:spPr>
          <a:xfrm>
            <a:off x="4375150" y="3033713"/>
            <a:ext cx="3762375" cy="0"/>
          </a:xfrm>
          <a:prstGeom prst="line">
            <a:avLst/>
          </a:prstGeom>
          <a:ln w="9525" cap="flat" cmpd="sng">
            <a:solidFill>
              <a:srgbClr val="D1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4" name="TextBox 9"/>
          <p:cNvSpPr txBox="1"/>
          <p:nvPr/>
        </p:nvSpPr>
        <p:spPr>
          <a:xfrm>
            <a:off x="1745615" y="2025650"/>
            <a:ext cx="8894445" cy="1013460"/>
          </a:xfrm>
          <a:prstGeom prst="rect">
            <a:avLst/>
          </a:prstGeom>
          <a:noFill/>
          <a:ln w="9525">
            <a:noFill/>
          </a:ln>
        </p:spPr>
        <p:txBody>
          <a:bodyPr wrap="square" lIns="91388" tIns="45692" rIns="91388" bIns="45692" anchor="t">
            <a:spAutoFit/>
          </a:bodyPr>
          <a:p>
            <a:pPr algn="ctr"/>
            <a:r>
              <a:rPr lang="zh-CN" altLang="en-US" sz="6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应急处置</a:t>
            </a:r>
            <a:endParaRPr lang="zh-CN" altLang="en-US" sz="60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</p:txBody>
      </p:sp>
      <p:sp>
        <p:nvSpPr>
          <p:cNvPr id="105" name="TextBox 9"/>
          <p:cNvSpPr txBox="1"/>
          <p:nvPr/>
        </p:nvSpPr>
        <p:spPr>
          <a:xfrm>
            <a:off x="2147570" y="3166745"/>
            <a:ext cx="8138795" cy="3631565"/>
          </a:xfrm>
          <a:prstGeom prst="rect">
            <a:avLst/>
          </a:prstGeom>
          <a:noFill/>
          <a:ln w="9525">
            <a:noFill/>
          </a:ln>
        </p:spPr>
        <p:txBody>
          <a:bodyPr wrap="square" lIns="91388" tIns="45692" rIns="91388" bIns="45692" anchor="t">
            <a:noAutofit/>
          </a:bodyPr>
          <a:p>
            <a:pPr algn="ctr"/>
            <a:r>
              <a:rPr 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4.1</a:t>
            </a:r>
            <a:r>
              <a:rPr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预防与预警机制</a:t>
            </a:r>
            <a:endParaRPr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4.2</a:t>
            </a:r>
            <a:r>
              <a:rPr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先期处置</a:t>
            </a:r>
            <a:endParaRPr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4.3</a:t>
            </a:r>
            <a:r>
              <a:rPr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处置措施</a:t>
            </a:r>
            <a:endParaRPr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4.4</a:t>
            </a:r>
            <a:r>
              <a:rPr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力量调派</a:t>
            </a:r>
            <a:endParaRPr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4.5</a:t>
            </a:r>
            <a:r>
              <a:rPr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跨区域增援</a:t>
            </a:r>
            <a:endParaRPr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4.6</a:t>
            </a:r>
            <a:r>
              <a:rPr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信息发布</a:t>
            </a:r>
            <a:endParaRPr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4.7</a:t>
            </a:r>
            <a:r>
              <a:rPr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应急终止</a:t>
            </a:r>
            <a:endParaRPr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endParaRPr lang="zh-CN" altLang="en-US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340" y="889635"/>
            <a:ext cx="1102360" cy="11360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9588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2" name="直接连接符 101"/>
          <p:cNvCxnSpPr/>
          <p:nvPr/>
        </p:nvCxnSpPr>
        <p:spPr>
          <a:xfrm>
            <a:off x="4375150" y="3033713"/>
            <a:ext cx="3762375" cy="0"/>
          </a:xfrm>
          <a:prstGeom prst="line">
            <a:avLst/>
          </a:prstGeom>
          <a:ln w="9525" cap="flat" cmpd="sng">
            <a:solidFill>
              <a:srgbClr val="D1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4" name="TextBox 9"/>
          <p:cNvSpPr txBox="1"/>
          <p:nvPr/>
        </p:nvSpPr>
        <p:spPr>
          <a:xfrm>
            <a:off x="1745615" y="2025650"/>
            <a:ext cx="8894445" cy="1013460"/>
          </a:xfrm>
          <a:prstGeom prst="rect">
            <a:avLst/>
          </a:prstGeom>
          <a:noFill/>
          <a:ln w="9525">
            <a:noFill/>
          </a:ln>
        </p:spPr>
        <p:txBody>
          <a:bodyPr wrap="square" lIns="91388" tIns="45692" rIns="91388" bIns="45692" anchor="t">
            <a:spAutoFit/>
          </a:bodyPr>
          <a:p>
            <a:pPr algn="ctr"/>
            <a:r>
              <a:rPr lang="zh-CN" altLang="en-US" sz="6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后期处置</a:t>
            </a:r>
            <a:endParaRPr lang="zh-CN" altLang="en-US" sz="60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</p:txBody>
      </p:sp>
      <p:sp>
        <p:nvSpPr>
          <p:cNvPr id="105" name="TextBox 9"/>
          <p:cNvSpPr txBox="1"/>
          <p:nvPr/>
        </p:nvSpPr>
        <p:spPr>
          <a:xfrm>
            <a:off x="2147570" y="3166745"/>
            <a:ext cx="8138795" cy="3631565"/>
          </a:xfrm>
          <a:prstGeom prst="rect">
            <a:avLst/>
          </a:prstGeom>
          <a:noFill/>
          <a:ln w="9525">
            <a:noFill/>
          </a:ln>
        </p:spPr>
        <p:txBody>
          <a:bodyPr wrap="square" lIns="91388" tIns="45692" rIns="91388" bIns="45692" anchor="t">
            <a:noAutofit/>
          </a:bodyPr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5.1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善后处置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5.2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调查评估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endParaRPr lang="zh-CN" altLang="en-US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340" y="889635"/>
            <a:ext cx="1102360" cy="11360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9588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2" name="直接连接符 101"/>
          <p:cNvCxnSpPr/>
          <p:nvPr/>
        </p:nvCxnSpPr>
        <p:spPr>
          <a:xfrm>
            <a:off x="4375150" y="3033713"/>
            <a:ext cx="3762375" cy="0"/>
          </a:xfrm>
          <a:prstGeom prst="line">
            <a:avLst/>
          </a:prstGeom>
          <a:ln w="9525" cap="flat" cmpd="sng">
            <a:solidFill>
              <a:srgbClr val="D1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4" name="TextBox 9"/>
          <p:cNvSpPr txBox="1"/>
          <p:nvPr/>
        </p:nvSpPr>
        <p:spPr>
          <a:xfrm>
            <a:off x="1745615" y="2025650"/>
            <a:ext cx="8894445" cy="1013460"/>
          </a:xfrm>
          <a:prstGeom prst="rect">
            <a:avLst/>
          </a:prstGeom>
          <a:noFill/>
          <a:ln w="9525">
            <a:noFill/>
          </a:ln>
        </p:spPr>
        <p:txBody>
          <a:bodyPr wrap="square" lIns="91388" tIns="45692" rIns="91388" bIns="45692" anchor="t">
            <a:spAutoFit/>
          </a:bodyPr>
          <a:p>
            <a:pPr algn="ctr"/>
            <a:r>
              <a:rPr lang="zh-CN" altLang="en-US" sz="6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应急保障</a:t>
            </a:r>
            <a:endParaRPr lang="zh-CN" altLang="en-US" sz="60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</p:txBody>
      </p:sp>
      <p:sp>
        <p:nvSpPr>
          <p:cNvPr id="105" name="TextBox 9"/>
          <p:cNvSpPr txBox="1"/>
          <p:nvPr/>
        </p:nvSpPr>
        <p:spPr>
          <a:xfrm>
            <a:off x="2147570" y="3166745"/>
            <a:ext cx="8138795" cy="3631565"/>
          </a:xfrm>
          <a:prstGeom prst="rect">
            <a:avLst/>
          </a:prstGeom>
          <a:noFill/>
          <a:ln w="9525">
            <a:noFill/>
          </a:ln>
        </p:spPr>
        <p:txBody>
          <a:bodyPr wrap="square" lIns="91388" tIns="45692" rIns="91388" bIns="45692" anchor="t">
            <a:noAutofit/>
          </a:bodyPr>
          <a:p>
            <a:pPr algn="ctr"/>
            <a:r>
              <a:rPr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6.1队伍保障</a:t>
            </a:r>
            <a:endParaRPr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6.2通信保障</a:t>
            </a:r>
            <a:endParaRPr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6.3交通运输保障</a:t>
            </a:r>
            <a:endParaRPr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6.4医疗卫生保障</a:t>
            </a:r>
            <a:endParaRPr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6.5应急物资保障</a:t>
            </a:r>
            <a:endParaRPr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6.6应急经费保障</a:t>
            </a:r>
            <a:endParaRPr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6.7科技保障</a:t>
            </a:r>
            <a:endParaRPr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6.8消防水源保障</a:t>
            </a:r>
            <a:endParaRPr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r>
              <a:rPr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6.9后勤物资保障</a:t>
            </a:r>
            <a:endParaRPr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  <a:p>
            <a:pPr algn="ctr"/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340" y="889635"/>
            <a:ext cx="1102360" cy="11360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</p:bldLst>
  </p:timing>
</p:sld>
</file>

<file path=ppt/tags/tag1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10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11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12.xml><?xml version="1.0" encoding="utf-8"?>
<p:tagLst xmlns:p="http://schemas.openxmlformats.org/presentationml/2006/main">
  <p:tag name="REFSHAPE" val="299552828"/>
  <p:tag name="KSO_WM_DIAGRAM_VIRTUALLY_FRAME" val="{&quot;height&quot;:401.0500000000001,&quot;left&quot;:313.2750393700788,&quot;top&quot;:87.62503937007874,&quot;width&quot;:472.1}"/>
</p:tagLst>
</file>

<file path=ppt/tags/tag13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14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15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16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17.xml><?xml version="1.0" encoding="utf-8"?>
<p:tagLst xmlns:p="http://schemas.openxmlformats.org/presentationml/2006/main">
  <p:tag name="REFSHAPE" val="299553372"/>
  <p:tag name="KSO_WM_DIAGRAM_VIRTUALLY_FRAME" val="{&quot;height&quot;:401.0500000000001,&quot;left&quot;:313.2750393700788,&quot;top&quot;:87.62503937007874,&quot;width&quot;:472.1}"/>
</p:tagLst>
</file>

<file path=ppt/tags/tag18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19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2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20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21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22.xml><?xml version="1.0" encoding="utf-8"?>
<p:tagLst xmlns:p="http://schemas.openxmlformats.org/presentationml/2006/main">
  <p:tag name="REFSHAPE" val="299553916"/>
  <p:tag name="KSO_WM_DIAGRAM_VIRTUALLY_FRAME" val="{&quot;height&quot;:401.0500000000001,&quot;left&quot;:313.2750393700788,&quot;top&quot;:87.62503937007874,&quot;width&quot;:472.1}"/>
</p:tagLst>
</file>

<file path=ppt/tags/tag23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24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25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26.xml><?xml version="1.0" encoding="utf-8"?>
<p:tagLst xmlns:p="http://schemas.openxmlformats.org/presentationml/2006/main">
  <p:tag name="REFSHAPE" val="299555004"/>
  <p:tag name="KSO_WM_UNIT_PLACING_PICTURE_USER_VIEWPORT" val="{&quot;height&quot;:1825,&quot;width&quot;:1895}"/>
</p:tagLst>
</file>

<file path=ppt/tags/tag27.xml><?xml version="1.0" encoding="utf-8"?>
<p:tagLst xmlns:p="http://schemas.openxmlformats.org/presentationml/2006/main">
  <p:tag name="KSO_WM_UNIT_PLACING_PICTURE_USER_VIEWPORT" val="{&quot;height&quot;:1789,&quot;width&quot;:1736}"/>
</p:tagLst>
</file>

<file path=ppt/tags/tag28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29.xml><?xml version="1.0" encoding="utf-8"?>
<p:tagLst xmlns:p="http://schemas.openxmlformats.org/presentationml/2006/main">
  <p:tag name="REFSHAPE" val="299553916"/>
  <p:tag name="KSO_WM_DIAGRAM_VIRTUALLY_FRAME" val="{&quot;height&quot;:401.0500000000001,&quot;left&quot;:313.2750393700788,&quot;top&quot;:87.62503937007874,&quot;width&quot;:472.1}"/>
</p:tagLst>
</file>

<file path=ppt/tags/tag3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30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31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32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33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34.xml><?xml version="1.0" encoding="utf-8"?>
<p:tagLst xmlns:p="http://schemas.openxmlformats.org/presentationml/2006/main">
  <p:tag name="REFSHAPE" val="299553916"/>
  <p:tag name="KSO_WM_DIAGRAM_VIRTUALLY_FRAME" val="{&quot;height&quot;:401.0500000000001,&quot;left&quot;:313.2750393700788,&quot;top&quot;:87.62503937007874,&quot;width&quot;:472.1}"/>
</p:tagLst>
</file>

<file path=ppt/tags/tag35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36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37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38.xml><?xml version="1.0" encoding="utf-8"?>
<p:tagLst xmlns:p="http://schemas.openxmlformats.org/presentationml/2006/main">
  <p:tag name="ISPRING_ULTRA_SCORM_COURSE_ID" val="C16F3DE6-7798-4023-A59E-2983E4A6128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AC46kw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AuOpM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AC46kwAcll6uAIAAFcKAAAhAAAAdW5pdmVyc2FsL2ZsYXNoX3NraW5fc2V0dGluZ3MueG1slVbbbtswDH3fVwTZe9xd0wFugDTNgALdWqxF32WbsYXIkiHR6fL3k2SplpI48UwUqMhzxItItqnaUr74MJmkuWBCPgMi5aUyGq+b0OJmmrWIgs9ywRE4zriQNWHTxcef9ksTi7zEEjuQYzkbkkPvZm6/MRTn49vcyBAhF3VD+P5BlGKWkXxbStHy4mJo1b4BySjfauTVj/lqPeiAUYX3CHUU0/rayDhKI0EpMCF9Xxu5yGIkA+Y9XdlvJKd3dT77A9qOKoqWtvxkZIjWkBLiIl8vjQzjub49fpW5kfMEhL+ooV8+GxmEMrIHGV9+99XIIEM0bfM/PdJIUZqCxpzzj/jOYYIUevxMVFdGLhJMQsbRxVdw5bG53gUg92s496kZVynYk6nrwUIwj54xWKBsIU38qbOpSrw9tqjnAxYbwpQGhKoe9KSDfiKt8tfEuh73B94oLwKQU/SIV8HaGlZdvAEw1vf41erWroowvnddEKCEnVMGEfbKHvlbl/UIGSh75DOjBTxytj+CH1o6jn/iW+Ie83z1tRU40UdfL3/yVuPpwQyuClw7hcfUooCFWQd6WROkgr/QGszjpYk1dZElR6GlnOxoaRm/DC7b25xUmhwYXMOdbq8UKTI41XU2VL2rw2ez57gpnTXuyu5vQ59jd56gXuU3U4JI8qrW6arpxPH0rOj6TJPTDFcdkPd8I0ZyaiK3IF+EYGO9cIEQYm1mQ2DRDdgQPE2CEqTJ6SKn7pJT1edtnYFc60ej4Jsn1nW4ipYV0z/4SuENipgwYOyYWOnrOKHvvRkoXAcAkXnlO7c7dJa6ZUgZ7MDPf6CwCQ9llirdokPdtsQH2GDYb04zqiHduugbJcTFhhOEVx2XiBdPaBjR80gyZTOLpt8v4v7maDX7jWZaL1xm9uw6KbpY248rqJXmH8p/UEsDBBQAAgAIAAC46kw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AC46kwMqAFFowEAADQGAAAfAAAAdW5pdmVyc2FsL2h0bWxfc2tpbl9zZXR0aW5ncy5qc42UTW/CMAyG7/yKKrtOiH3CdkODSUgcJo3btEMoplSkcZSmHR3iv68OX02bDuJL8/LwOnbrbDtBuVjIgtdga5/t/sPdWw1IMzqDW1cXLXpCOlMaUpCGmxjlLE5AxBJYjcyPDid5dyZ8/kxa73nxKeIFpBU/hvTLkou0iiuPhfZoqUfLPdqPR9v4Ev86lR2q2ldU6fY8MwZlN0RpylZ1JeqEW4bdvNtVLbAGYw76ArrkITimfbvayLPjU5+iyoWYKC6LKUbYnfNwHWnM5KIt/6pQoMsXvt4DvZf+29ixE3FqJgaSeuLxgKKdpI8qhUPe5zGFFxZ8DqLi27PrH9QxbhZUo/M4jc2RHt5RVGnFI2h0aTCkcDFZejW62adocgY2Zk883FM4hOAF6IbV6JHCAVFl6ooXqDRG1JEG2uz5CRXIF7GMDql7FF6ODku2bd07F2qPP2LOCGFthFaeiUzaLo4rpt54BzetZZ36Zl74RF9e9GjK9+f8JDqnMfVrhPZfAePG8HCVlLdDeTOebmDQE7lEEhKu16BniKKs5/vSyevJO7s/UEsDBBQAAgAIAGi46kw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Gi46kzR2i9udAAAAHQAAAAcAAAAdW5pdmVyc2FsL2xvY2FsX3NldHRpbmdzLnhtbLOxr8jNUShLLSrOzM+zVTLUM1BSSM1Lzk/JzEu3VQoNcdO1UFIoLknMS0nMyc9LtVXKy1dSsLfjssnJT07MCU4tKQEqLFYoyEmsTC0KSc0FMkpS/RJzgSpfLG97uWji8ynzn3VMeLZi4bO5+zUMNZX07bgA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Gi46kz5/vNFYAgAAJUgAAApAAAAdW5pdmVyc2FsL3NraW5fY3VzdG9taXphdGlvbl9zZXR0aW5ncy54bWy1Wktv48gRvudXNBQssAEC60G9HGgUUGTLJkamtCJtzyQIhJbYtgiTbIVsacYLHXJa7DEBcg2C5JDkX+S/5DBJ/kWqm6RFypJM2hNxbAyr66uqrlc/5F704AbaOuLMd78n3GWBRTl3g/uo/xOEegvmsXAS0ojyqLqj3LqBwz4ZwR0TNKBGnAQOCR1NjEb9GhrKD+p21K7ehbfmoNlAnSZu4C7ScUuDsXNFP1c0GNMbda1X3RMRyw3pggb8sNReNTf6HGAEEQ25ETj0c1/Jc2eH8jO4CInjAl/UbzfFs021bvWmeFCz3uq08LahKorSRlpLr+u1badz3lHrCNearZqyHXQbSkNB9Varft7e1juNlgJvw/M2SGni8zZqdprNhr5t4AagkaoO9Ia27Sjn9boK2nD3XNsOh4NOrYbq9brS1LettjIc1BBwKyBDVbrCgYquDJT2Vh2o9a6ChtpwMGxusY7bWgt1G7hdq22bg4FSq+2cu5td1l07auHppO58QeDBEBwcFblVPZBcvcU6DIHZpv7KI5yigPj0XeU/f//hv3/9w7//+OcvP/7+yz/+8uVP//y2/rNKkqIynVNAalmeGhOBLMT1D0rrVeVYyihtyxZHlo5c511lvuacBWcLFnAw+CxgoU+8Sv+ncf4ksyuCZBsalsHdkQXdqevIT1FYogtyGp5ToAXzVyR4HLF7djYni4f7kK0Dp5CZy8cVDT03eADu2nlHwycVeW7EDU79nH24K57isBX0rIgK89pYPIWQHplTL9VYk58SuJ3Klz2yB924kcslVK2L5xR0Re5pPgBdVTynMQFoyUetI56XQZx+5sCuiBbQOMnukUca5pXELfMkiq3Wq7L5tArZvXB2HvdyoJ9wHoMOFNwLC2viKQQSExQKC0UpcZucv77HmLzu95KeD1oguNnmkpCkyMlgpo2vJqr5cTYaX4xnA+Oi0tfiqkSiLL9ttLuf6602dK4EV1CSdaWORnlZSApr1YrJMu3peDQDgXg0M/EHu9IXv0tDx9f2yDBxpZ/8p7SAyRTfVPridxHo9XSKTXtmjQwdzwxrZo5t6ZcRtrFe6X9ka7QkG4o4QxuXfkJ8SRG0ZzekKPJcRw6Ilu0Ga1pAnz6+Ug1zNsWWPTU02xiblb7FwvDx51IyWfMlJM+SRMhxIzL3qCPVQorIcdFeQLvcoyH4x5cucDKfuMFZEe1T9dYwL2b2eDyyZtjUU0qljwMH6SERmsoLmqoWnoKMkMBa/jr4TGaflIBUzyst5NK4uBzBjy0MuXTvlx788FdYM8EQkgkNCgAhcfAUss6ybsdTXfgQFCKCViSKPrHQySVNNnQFZBumNobU1OyMfFuISWVD4N1gAalDF7yAvCtsWeoFng3GHyDHoTbHJUHj91CS70uCPmILaghbBWCmemNcqKIiRBmmBZLW4IKIfPceEVksACe8uXHZOgKK8DCUiazG6Ky0Jgt/dw2BNNTRkWqPBYOz5du9u6FgSujAMldAF7QhDesiu767Nn41G6rGCOszSDd9fDuzZZcUSn3yiALGEXE2JFhQNKcLsoZKeIQxx3XkmIi8NOG3a/d7RHjSf75JWpep4w/fvMKkXMM7YBnsmEEZbFNW/CXtwm3JDF5piMj1o1YUccCrTbA0bKpTY/x1QhS5/tqLu/TXCNSTcWWD9aIdb/dX8bD9H4yx4hY8MKCjDVxWCoRhJRZLDiyeXimgYQ5B3STu59DwxSm1lABznMgwGXqDmBvwXM6QG/BoORG3eGAZNmy2bulcnD4KgGWtxlE7HG9xRvQoHNKfSnVO7xjslzxKNvFGBtYuGf4iUc5slXJLi23YIzDcBJn3cVKBVM/1xRmqmNjrK5y6Il4NcvO5ZWvPkdXtuQ9yRQA/r336fB92FzJfUj0SpXkdL0q/fKMh8RSnsd5JuQ3EU4EWjlWmPt8UMQurU+1ypqmmhsWJQtSzVxwH1SF8MrKt2UgdCAlQJj7hiyWswnfinFdcVnwi0PFQBXnJ5C1KwsXyX7/7W3Exe/bEVJRQf1FWDhS/6Jr4Sd6vTcZp9JsCcmx1kIfKl4LA5ECVQoufr2wDEvSrHFlIvCz5zBdXXIVUQwkkYVRtW9Uur6BKLFkUbB3CXrCkkCt1+h4an9zrV/pXJHyAxmkz5pUVJD0vcpOXtmF3xF1zzw1oSfibVyIxeduYzFRdl2d/qFHPXTzEy68DB5jkmg957L6MPO1SNaE774mkjsvLy5SLW9q1oCXE77uGsDm41j0RdhcqHoEeznP3MwEPmTcRN1vPr3KBQVzEQRr3eSiO9OlbliNask9J7Pp3xIuALUvaZ52ADROxWUxE5mn73FNRO06GNSHs890wD5YFLZ5Nhj1P30dp2kBe/GbtfqI9MxxOWclQxvIdcZ/fpJ/5M/4McZ/fEkvKGI51z0D7I1lkehk3IGGWXiRywEMD2aMSnvQtzyMsGIlL2ShjUkLIc/rMof1si7NdnyY1LYaydlePGN4LnvYwVwIzf5Szj8R3D7mBXQ5XTydxj7vco8czXE4H6jCbBPL9UBkkPIfqIP4OYd8nMRXxxxV9V4HTCFksRbuPKiiR8a4ivBp/UXMMt0qbmuhppZC+7OmypZfCBaKTZxBy3qchLC7406Be9ZmbetVTAeolYo/HL1j7cxpiSAGXpimap2W5l+lt2I3clOZhRwazeL4E0QGcklJMhpDLKrmxSismfsmOw+6Sux7d0LRbZQgZ15yefS+C0jid2Sof0Tueze2EUroEkna3S8Qsd37gKEweyvLtMztQsuI4mUdy9gc6Vrr87HQdWJDSTi2SPdukGd+LevWAKuA95v1eNbvQQoN69k3rPg2gIO/oXx78D1BLAwQUAAIACABpuOpMjDXk7ogUAAAkZAAAFwAAAHVuaXZlcnNhbC91bml2ZXJzYWwucG5n7d15WFLZ3wBwG9vGFrMytRxJS5sshXTKJYUWyxwtzRY1FzAtM8dMGXeBsumHW9lEKeaCleUumREqCpkluVIuYG5YLoQkpIgoCLzMO/W8M/rr7/ef6/OID+dczz3nnu/n3HPOH/cmuhyzX6W2UU1FRWWVwxE7VxWVxU4qKqqhy5cqU+QHdtor/yxCutofUClr0+UqvywO2H90v4pKeeqKOd8lyu8/Xj7igVRRWV3/1+8iekiBv4qKX5WD3f6TUT7j/c7J/pGzDR+ij1JV4Fc8665X/vnZ7vdH8fEP1q7VWqt6wGX5mPGDhI9GCYgNxsfXGOivsXPa8+4K4qljCuZnjDMuBL1tW/hYFqWoOL+IEIR468SaOolhdNn2E6qKJXWXJodKyQM9tdM9QRQ3n+iRUY4juHY43xxxZdFS7X9+XI0NREylXtTvsnsM00tRzPSy5RFgdtQ7+6mzCw41WVp0IwVkUTd8w2JgjWPngX9nKz8uhORudJBFfWnbK3gGSzG52xjceWT+QTHaBacnc/Xyh+LFlYNlFbwWFdWVkBf/9/Gi+upFQ3X5VD7sRyMjt39l/Z1PWVp018Yljdl82zzs8Pz8KbPN+J8T1AxU52e0rFxuNLC95sSC8q4g2oMO+JuNxpjPy7m16QnkuMYpuwWtfAJpLL69ltMyP/3TuRcv7Q6d1NCZf5FfvMxz0zixzztkflFhqhuMjB8kvVGZX90NRtGnXD9m6cxPr13pji9IMF7YPHf8lPFZtQJe67yi9l36bp22En/9Ncvcb156bvqiFes0jx/yn9/7i1bgfA45LQqvnV/Um1XfrdPwKYdE5PmFfYTwfWBQlLCgbxG+7cUJ23PLLOYXVfX9OtUYbw9tS5kfqT5LdzqdtNP8c/7xyuQYzV1LOkXn5xW12eK7dbrtZmjYlrFrXvrb5ivXE5MKDMwWxNN1B6LB4yvVA/OLGv5+nSaL8l5ZmS+QovPdAOSeerXehZU5v9l936+Tz907lgEN86MD/P0ArE3C/zAGoABQACgAFAAKAAWAAkABoABQACgAFAAKAAWAAkABoABQACgAFAAKAAWAAkABoABQACgAFAAKAAWAAkABoABQACgAFAAKAAWAAkABoABQACgAFAAKAAWAAkABoABQACgAFAAKAAWAAkABoABQACgAFAAKAAWAAkABoABQACgAFAAKAAWAAkABoABQACj+31BA4Pga2XTvXlj2ogUNhHxRLNWzXClY818e2Sddtdxow54NhxcWaL4ZH5X/5Vjdgk6PT8y4m6G54Cy6e757ub6XfHv7owXJa3S+3NJFGEDU8tTmBcnbuisIA/xyowX/cnkTw3dyNDOEn4Oaft9/wtmWFPu5nB4Bn3mpZcoP6CdWY8JhPHlEAXzg8N30f11Py98QEtFnQ7QJRQTtYlFEwnyYLHBqd0itTBTbIGBLON4fx9tkuzE1kGiZiBUJn21yMzW9pVsdFY7hoaUvPoDV/x2UxKtucJTorOKd4s7m43Ahs/f5ecolZDCcEWKVvtHpt2gpqy1APmmJtxG2mLtpOjZ8YMqOqQc0j2MmcYTPY5y0XjTXEd5TO9m0A1Q5HoKR9vaTabLxTAJbIRdb1JaZYHJ6SxSHvnxMBlMjp2kzr8EDkdMdPFeypzWj+vyQRCYTYDDs8XZetf/wHnnKI6mZ7bXq1qq+vmmz8W7NDGm5HB1qqupDrAj4Gn/YwFy5hswVpF9uqFbSPxrLlg6McSbDM0ksZCmYGBTbezDREu8VdKNIiuoVZIkOfcZCp+5ngtPINXx7vehhVXJxtyvNB57FYqTGDW+xUFBGRFWtXMyHzvduPxeaKz4HwGKFCp7XjriUoONgaTcd+lybMibuCh4TM8cbwrdrpcLkM63NDQo45bw0JUUa0UQo/x1uPNjV67GaTqjoEvb0mqFmq9IDPd38+XSuwLwxPNKT8y0s0s/myt99TtyWU0kuR9jdJAmpTO2nIjRrN7U1fzjhWiNzb0wi2bMeV1NDPVIGvsnDkOOuesDxTC2GEPZww5KOfWanVRpRob1DcoON+v5ZcBMTY71ODEPV/nV59WnRUw2tMUXqoJmPfbR28sOkwI7XjVjY3Ifad+fmBgy30OU6oj0phzraUYXkoOqLRebvtYKP7Y7Qan5mssNMPFQpvnuCSGML+r4OQoO+mwo4z2teEY+HSKGl2cJgRXT6jGTsDDG7npm+wsgeum4yKqGB+eI4/E4baLJcYOCB7+uHGw35mnbwXHzvy2P1nj7Wv/+SlWCguf8xDRNV4LJLXd3P4dlUW5X/cDfsobwm7F5fegyFMfHkCcX9cbDHn1WgSLGcJALrk5FHv0bnYN/SsSoT04kVUmRfPqnChk6IDiQiecKqkuxTtV4QKzN8Sn3/RqeL0RAMOnl2SRH4ND3Jt/k1MrNDHvY+cvwwJIN+49HI60pZXz21l7gEZ7glX67jKXA8lMs9mHSpg+WNWuNNYfDpgQLzIA5vpO0bNdPWfbY2Q1BYSOOcsJckpBUzsKBpwgn1Vo+9ySZgLSf+z3jdGPzB63diqtzDyJg6rzMQD7Mwrbq80+akS2eSYzyhBZ8prd6oF14UTHocLGIFDD31EPSTDGwQxPkwEindRY/e+/WWxR94gULf7kARest0KMrzgD8wCkOyayL0gv46z2Z858HQtBxOHnVfKaaLLZ4zCtJiNDtLr3gmJwXm3YNiHWSSKQroKKHeP4avqfOYPXvBBtsYZdbFDVa3xTbq/9XeIPGjAWbSbk6SYfhSTyhCPrgM1l071e5Ioc2NgCl+W+p6pK/SpKGbyFaj6M88Q3pOPXOb7AyF4IPuoWtzOHN/90VU5dIcjHz2KAE70MDBpE9aM1u8m2Q1xdKJlyvAWeuP6p2BZGBCIbZPDoL3jiBYX3SFkybqjYXaT6eCA3nJXWpGQ5ThTgVfyqyn91nQOF+WfbLmJGkP9TiB1u7Wy3HV8LUr1XB57CyxltmKYh4f948TZ1SvVg5p65r4FNOgw4e7HeQpXBzVtD+9Gh5OoEeqGWOw1OuT5Y9X17LRPE92j0xExKDYFBkYM9v8UB7mScHQ4+bcq8Hh2HQf9i6xnzxU0G2OH8gnST+MqItxlhzB3N+hbkm4isREvvKDEmuS2RXnx0z59YYyHU9a5mh71Y9G20ydxla0cdf6sveDbTvP2qzP94HKqqYlzIEfa+KkywaseTFvHGUll3d7e5zM0wYXj7yxZCnreRNvdsmiNmLLpc5m4191JRHvgtTfF0nT5DpDDnAeGtyfXm6aIdlL7wnkXjuPUokdumExELREpBCbOKHlQgK7r2yDFjanMrwVPVlHkWdVgx19h/vqhv96Cu8pp1/5SIk2kyScnBwHOWbdrfj72bqDT1dmTZr8wQOVjcKCVtlCWUWM9HwwkXGKJswWxA0iyShiProUmv8T0Y/9oNLHrb9MbiHzutzqK5GMTYfDx4Kz5AOhIN54AZxI9uOOl6azZrua8znuNB8iGV0LFftIZPSc15W0fBtCIiLsLMRDlTuSLrraIYqyZPlxVYXL12qCVpsYj9237gBhZupB0w1/kHgUEThBsiI3/vXMLviLLgxhB76zdw+6E2U5sldako1Nh2WJl3H4X8ccS+LVGH5SKUE8TulvRzbfuOBC2GEqK2B40nle1UdRq73IOoSQNhh7E4+nseU2+Vzr6cnq0RD6L4OdHL7Ib65nSihBpWoXYpaXgDoYITtyOlND9ZKx1ZOkl2lkbjfHXMNpMQ6n10GaXs0d4ciaB8+0RbKXlRe9HbI/FH8Q9CkNGtW2pbknWlcY0FL/ZkaAXIybAK/sqCikQVJvGP0FdwD2bXCk6kTNjqQ7JxkOgRoatCb8luySvUQvxnE5DzQtGsJi/rjJFbwXR3+awT7lxjxEhygbsYj8x5XffeNaeLqEZFavBVrhCrGaktAFhWQKlPZT3QW9/zTMHiPW7RLHymObDo95QzSczv6y3Yws1pqgql/22+0KilJfcvV4Tn5xsgRBIVYSPfYa4lsONgYvw83qVhjHyQzDmg4imW31zbUhX6fuL1DmlzexNQPgn7SLUyVxYXBIIVyhVCKjdr0+A9EpTg7ULYxyhd1ETSpIvGinKLx8aCTBjr4YJ6mgW9081ES9O1sV7/DefS9htnnJurqth3EGyFiMBuieNRO+Ewu97Ax68PR0L6vEOwzyPpI9Bn53IofuP25T0yc1+jrP6bNQpS++OivQISCZWnwR8o9bEmxJIKQQLKELL7WEmKcZS9PaO45ATm8fQlI11reRINDRuMMzhdLTAZAczCM0alzfSnj3TYKdKDY/+S5XZu0GKYRtEZnidZcbYZROItkyfmTIPicMk9jV3F4fEYvRD999+Wd8CcoCPzHs8vAse/qpXx/5EVa208SxLRzGlK911Gvu6cok99LP/D3+Sja6S70uNjenQ8G6zu7W1FwCWhiv9iMpNwdddloppvZB3RTnd1uzA44yQZRlW099l3rtqqBpco1M+oNrv2IigtVb9QySQSsVYnSzoesDuPoW8Y0UZ7zldcvan5G5dK9OFC1gFSMq+vWtl5IMRtx58Y2QOD/xMM6ZKuA8TIVWSzvzoeHITR/yBMuGSnP6+OO1K25PoKnPITqC5iEwDnk9KWi5kSidQ8V+2lnq0i2cSPx6k6rWiVLOGW/G8FNnWQ9Jj7VX4GYjizNgWwNeXZvlkIKUgy8MKfEvGPpgKRRsxcXZ1kTU4li7ZdjXGhYNklibvPNUiEesrAM7wpptoUnb4uoqpiW309NvkIQTt7LuYgfnhkCKbhQfSeg9tX57gSOMgJZwM3s7g3nivGWCafnkmD+CvezpxP6IwCQLha1fTtSnH58w26buYIedFC+11zU/YkU2ydxjsjsC/AiHcRNe2/LtPpKkvBGoz9dl8AuSdhS/inPJUHkzffkOxfA1g7plY9KzTJy9rL2LfpP1zZjC1LP/Q+Ae8GcfDFuNotpSy/dnN/6yvlUxIfBagXv6p/X0rSyPfYW7G7WUM8tr5f4bj489F8W2X4uMxXB/N3siUOVM7a0rsd0ZIHlFlBpPRcmCAqpJ+5xBcnP4sxbQA6RTQXcMbJScmeNxCCcRTHz+SO9LVY6rYaD8bxOQjatsRJ0nth3Ckc69aY9s1EkeKa92jznSZvMg5ZxDP5onkfguwUmQ+YRMhpaREDucYuma2qbNfouw+S2wpl+IWWNrD9m+ju6+wcmobvi1FrwmuqD1/rlGajrq4zpCt0w53eyVTaRipoRNbYN0mHyi9SBxzgt6zZhKj7ucIc95pP6p4x51/dEx1CW7q1xxMMxozdb7D6AuoCQNTsyFtz2orMO4R9jdl1Ydyfdxo7G3vfu2vkhcOhAnbL3Gvh46LiyVGChcKgsYqbw9QoH/iUUIG43fZDrSj3UzJC6q4AoEbRtNrUZioDY+CqqwADuaou1KLhaeiYnl1YwhZTGzcyAYnZcBXRmYJSicuNCnOPP6TqJfiZoRDuHqPHqG4WGWahAeihFmsvvmdJ33WdW2smhyUb8bTXKqfLjpbONyr7ONMRDr0WvNaQgzvWNm1C/EapucwBp5pE1DaE3c+ERWkBg5DqbPNvOu8dpTJpUXtDpVuKSlHeWxVx0sdjD9Npi4qYJpc5MOO3BTwgbHKlmPqOaONDpdPHRdy8fSOK3TA/oMEZa+7JkI7gmTcZ3ZNuWMX/5zclEm2H6M9ZhcGM1QXt/QOjtIFdnxLkm9JggMm5L7aKJsRpHcRLcg7i7M01KK8Rg9rsR6xIYpr4n23xgQ0RJd0u+srMMvX+vgVXE1gIB67v2LB8UniBA0QE6HKddF9vS1df7Tc4apNpNvljENHdUrMoguUMm7VDWj+ETE0y95TUGgqKDG4/phkjXZaotE7CHPktLamzGzj+aWhJZJy9c77nSKM6Ocb2vW8f3f7Y6Lg8o1wgXNo8wyYRqjUNAcPEb5qCt1yQq9ucEIB/6yGJfDqPuob6Uu0Lciy+pmXOXxlWnS8ghYbd821rcIGF/qg5GJlEcOP4fBbcU8T4oPRy4Ec0U0yVhxsSK3OsInvnEr/nPskWO2bi/izplh9NapN1bx3xrgs2D4zvjhPpANj+EuvcJBz+SFtCakm7/8W63M3IXhG8pnHAKPiIiztco+4Esn5oQMIjr4ScRpvdsVHE81QWw7Cy4bcxMoXSmE2KFOHJVJ1pr2Diszz1puxFE3EnXXITEufZMzduIhOeqHZyNga3Jo/7fbqylU3UbMoXj6KO6JTIhDPSEVI7x4EtJaom8VOQF+xqnc5ykXzUbSpP2tSJc89ukZHGFumK9c7NxHhF1XrqylytXnAFTwJvh6LkN5n9jGeo901ufJKPIUknocH+ucxkyJstryNazgqqI3V5BxpdHbiRU5FX6tIf2jrnyBFd/ee4hkfsRHD7aVc6a5j9k0NQLGRIs/PUy9dNMovFdi23ifMi6Tbf7cYwrvjVn5wUp+u4iVYQN9J/si58jufNt+22gphuVkb1HZSkQ2s2pYEtFcGrJbklrQKMXoOpVpeIRdJtZO95TlNA8HwaU9dRcmpzqc2X2PL3nStln9Th6fXdQTHtn/j40h5Tx8DMQoEx1fh31QxyRGEyd4s6XlW2ftO0sF2FBIoVtcGeZ+f9gabnA7BlVGJv7wBucMrSrGGnQq2kAPhK0haOGor67IrHz4A/pFr1r/uNe2f24IVD4nBpDjZJno1tijcAZhaNwZulpX0+k2bPBeiLQPyRjXw8xNeKMoH7gMCSnm/W5aMJ9C2zl/v859z2Z8C/XE6p1QxH95RYIB3r1p4bZOyxXEx+yXe5csfNnCtUaYYtYZ+/Gnaws2nbSjWPtIt5cpJCyabkKk2oJsxKC3atevenNimiJ888B27YVvrIhcdXJH9BMpDXTaKEfGMt9nvqBivRY38tB9ylnRhACj8HRwXbdgxy+39OrFLUP02Lo89AdlVRn87MiBwFjIr/fuNc3fNISpdh0oSnTCzKmfsVgawt4f6KSi/HE4dMyu7AAi/n8AUEsDBBQAAgAIAGm46kyV7pF+SwAAAGsAAAAbAAAAdW5pdmVyc2FsL3VuaXZlcnNhbC5wbmcueG1ss7GvyM1RKEstKs7Mz7NVMtQzULK34+WyKShKLctMLVeoAIoBBSFASaESyDVCcMszU0oygEIG5mYIwYzUzPSMElslCwNzuKA+0EwAUEsBAgAAFAACAAgAALjqTBUOrShkBAAABxEAAB0AAAAAAAAAAQAAAAAAAAAAAHVuaXZlcnNhbC9jb21tb25fbWVzc2FnZXMubG5nUEsBAgAAFAACAAgAALjqTAh+CyMpAwAAhgwAACcAAAAAAAAAAQAAAAAAnwQAAHVuaXZlcnNhbC9mbGFzaF9wdWJsaXNoaW5nX3NldHRpbmdzLnhtbFBLAQIAABQAAgAIAAC46kwAcll6uAIAAFcKAAAhAAAAAAAAAAEAAAAAAA0IAAB1bml2ZXJzYWwvZmxhc2hfc2tpbl9zZXR0aW5ncy54bWxQSwECAAAUAAIACAAAuOpMKpYPZ/4CAACXCwAAJgAAAAAAAAABAAAAAAAECwAAdW5pdmVyc2FsL2h0bWxfcHVibGlzaGluZ19zZXR0aW5ncy54bWxQSwECAAAUAAIACAAAuOpMDKgBRaMBAAA0BgAAHwAAAAAAAAABAAAAAABGDgAAdW5pdmVyc2FsL2h0bWxfc2tpbl9zZXR0aW5ncy5qc1BLAQIAABQAAgAIAGi46kw9PC/RwQAAAOUBAAAaAAAAAAAAAAEAAAAAACYQAAB1bml2ZXJzYWwvaTE4bl9wcmVzZXRzLnhtbFBLAQIAABQAAgAIAGi46kzR2i9udAAAAHQAAAAcAAAAAAAAAAEAAAAAAB8RAAB1bml2ZXJzYWwvbG9jYWxfc2V0dGluZ3MueG1sUEsBAgAAFAACAAgARJRXRyO0Tvv7AgAAsAgAABQAAAAAAAAAAQAAAAAAzREAAHVuaXZlcnNhbC9wbGF5ZXIueG1sUEsBAgAAFAACAAgAaLjqTPn+80VgCAAAlSAAACkAAAAAAAAAAQAAAAAA+hQAAHVuaXZlcnNhbC9za2luX2N1c3RvbWl6YXRpb25fc2V0dGluZ3MueG1sUEsBAgAAFAACAAgAabjqTIw15O6IFAAAJGQAABcAAAAAAAAAAAAAAAAAoR0AAHVuaXZlcnNhbC91bml2ZXJzYWwucG5nUEsBAgAAFAACAAgAabjqTJXukX5LAAAAawAAABsAAAAAAAAAAQAAAAAAXjIAAHVuaXZlcnNhbC91bml2ZXJzYWwucG5nLnhtbFBLBQYAAAAACwALAEkDAADiMgAAAAA="/>
  <p:tag name="ISPRING_PRESENTATION_TITLE" val="12"/>
  <p:tag name="commondata" val="eyJoZGlkIjoiNjAyNWQwZjllY2Y3OTc2MTk1YTE0NjcyNmVjMmFmYWUifQ=="/>
</p:tagLst>
</file>

<file path=ppt/tags/tag4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5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6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7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8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ags/tag9.xml><?xml version="1.0" encoding="utf-8"?>
<p:tagLst xmlns:p="http://schemas.openxmlformats.org/presentationml/2006/main">
  <p:tag name="KSO_WM_DIAGRAM_VIRTUALLY_FRAME" val="{&quot;height&quot;:401.0500000000001,&quot;left&quot;:313.2750393700788,&quot;top&quot;:87.62503937007874,&quot;width&quot;:472.1}"/>
</p:tagLst>
</file>

<file path=ppt/theme/theme1.xml><?xml version="1.0" encoding="utf-8"?>
<a:theme xmlns:a="http://schemas.openxmlformats.org/drawingml/2006/main" name="pp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475</Words>
  <Application>WPS 演示</Application>
  <PresentationFormat>自定义</PresentationFormat>
  <Paragraphs>99</Paragraphs>
  <Slides>10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5" baseType="lpstr">
      <vt:lpstr>Arial</vt:lpstr>
      <vt:lpstr>宋体</vt:lpstr>
      <vt:lpstr>Wingdings</vt:lpstr>
      <vt:lpstr>Calibri</vt:lpstr>
      <vt:lpstr>米开软笔行楷</vt:lpstr>
      <vt:lpstr>华文行楷</vt:lpstr>
      <vt:lpstr>微软雅黑</vt:lpstr>
      <vt:lpstr>方正大黑体_GBK</vt:lpstr>
      <vt:lpstr>思源黑体 CN Bold</vt:lpstr>
      <vt:lpstr>黑体</vt:lpstr>
      <vt:lpstr>方正大标宋简体</vt:lpstr>
      <vt:lpstr>Arial Unicode MS</vt:lpstr>
      <vt:lpstr>Calibri Light</vt:lpstr>
      <vt:lpstr>等线</vt:lpstr>
      <vt:lpstr>ppt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</dc:title>
  <dc:creator/>
  <cp:lastModifiedBy>朱小盒</cp:lastModifiedBy>
  <cp:revision>22</cp:revision>
  <dcterms:created xsi:type="dcterms:W3CDTF">2018-07-28T14:56:00Z</dcterms:created>
  <dcterms:modified xsi:type="dcterms:W3CDTF">2024-10-11T08:01:37Z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6402B355C59942BCA94F9AA48723A5E0_13</vt:lpwstr>
  </property>
</Properties>
</file>