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emf" ContentType="image/x-e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theme/themeOverride4.xml" ContentType="application/vnd.openxmlformats-officedocument.themeOverride+xml"/>
  <Override PartName="/ppt/theme/themeOverride5.xml" ContentType="application/vnd.openxmlformats-officedocument.themeOverride+xml"/>
  <Override PartName="/ppt/theme/themeOverride6.xml" ContentType="application/vnd.openxmlformats-officedocument.themeOverride+xml"/>
  <Override PartName="/ppt/theme/themeOverride7.xml" ContentType="application/vnd.openxmlformats-officedocument.themeOverrid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4"/>
  </p:notesMasterIdLst>
  <p:sldIdLst>
    <p:sldId id="427" r:id="rId3"/>
    <p:sldId id="428" r:id="rId5"/>
    <p:sldId id="395" r:id="rId6"/>
    <p:sldId id="449" r:id="rId7"/>
    <p:sldId id="495" r:id="rId8"/>
    <p:sldId id="469" r:id="rId9"/>
    <p:sldId id="397" r:id="rId10"/>
    <p:sldId id="473" r:id="rId11"/>
    <p:sldId id="578" r:id="rId12"/>
    <p:sldId id="579" r:id="rId13"/>
    <p:sldId id="580" r:id="rId14"/>
    <p:sldId id="581" r:id="rId15"/>
    <p:sldId id="582" r:id="rId16"/>
    <p:sldId id="583" r:id="rId17"/>
    <p:sldId id="584" r:id="rId18"/>
    <p:sldId id="585" r:id="rId19"/>
    <p:sldId id="576" r:id="rId20"/>
    <p:sldId id="577" r:id="rId21"/>
    <p:sldId id="341" r:id="rId22"/>
  </p:sldIdLst>
  <p:sldSz cx="9144000" cy="5143500" type="screen16x9"/>
  <p:notesSz cx="6858000" cy="9144000"/>
  <p:custDataLst>
    <p:tags r:id="rId26"/>
  </p:custDataLst>
  <p:defaultTextStyle>
    <a:defPPr>
      <a:defRPr lang="zh-CN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宋体" panose="02010600030101010101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69" userDrawn="1">
          <p15:clr>
            <a:srgbClr val="A4A3A4"/>
          </p15:clr>
        </p15:guide>
        <p15:guide id="2" pos="285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rgbClr val="FF0000"/>
    </p:penClr>
    <p:extLst>
      <p:ext uri="{2FDB2607-1784-4EEB-B798-7EB5836EED8A}">
        <p14:showMediaCtrls xmlns:p14="http://schemas.microsoft.com/office/powerpoint/2010/main" val="1"/>
      </p:ext>
    </p:extLst>
  </p:showPr>
  <p:clrMru>
    <a:srgbClr val="1368AA"/>
    <a:srgbClr val="1474AC"/>
    <a:srgbClr val="1CA0AF"/>
    <a:srgbClr val="87C1A4"/>
    <a:srgbClr val="61B9D2"/>
    <a:srgbClr val="0796A5"/>
    <a:srgbClr val="205DA1"/>
    <a:srgbClr val="0C5391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006" autoAdjust="0"/>
    <p:restoredTop sz="94660"/>
  </p:normalViewPr>
  <p:slideViewPr>
    <p:cSldViewPr showGuides="1">
      <p:cViewPr>
        <p:scale>
          <a:sx n="86" d="100"/>
          <a:sy n="86" d="100"/>
        </p:scale>
        <p:origin x="-1116" y="-678"/>
      </p:cViewPr>
      <p:guideLst>
        <p:guide orient="horz" pos="469"/>
        <p:guide pos="2854"/>
      </p:guideLst>
    </p:cSldViewPr>
  </p:slideViewPr>
  <p:notesTextViewPr>
    <p:cViewPr>
      <p:scale>
        <a:sx n="125" d="100"/>
        <a:sy n="125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6.xml"/><Relationship Id="rId8" Type="http://schemas.openxmlformats.org/officeDocument/2006/relationships/slide" Target="slides/slide5.xml"/><Relationship Id="rId7" Type="http://schemas.openxmlformats.org/officeDocument/2006/relationships/slide" Target="slides/slide4.xml"/><Relationship Id="rId6" Type="http://schemas.openxmlformats.org/officeDocument/2006/relationships/slide" Target="slides/slide3.xml"/><Relationship Id="rId5" Type="http://schemas.openxmlformats.org/officeDocument/2006/relationships/slide" Target="slides/slide2.xml"/><Relationship Id="rId4" Type="http://schemas.openxmlformats.org/officeDocument/2006/relationships/notesMaster" Target="notesMasters/notesMaster1.xml"/><Relationship Id="rId3" Type="http://schemas.openxmlformats.org/officeDocument/2006/relationships/slide" Target="slides/slide1.xml"/><Relationship Id="rId26" Type="http://schemas.openxmlformats.org/officeDocument/2006/relationships/tags" Target="tags/tag3.xml"/><Relationship Id="rId25" Type="http://schemas.openxmlformats.org/officeDocument/2006/relationships/tableStyles" Target="tableStyles.xml"/><Relationship Id="rId24" Type="http://schemas.openxmlformats.org/officeDocument/2006/relationships/viewProps" Target="viewProps.xml"/><Relationship Id="rId23" Type="http://schemas.openxmlformats.org/officeDocument/2006/relationships/presProps" Target="presProps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slide" Target="slides/slide9.xml"/><Relationship Id="rId11" Type="http://schemas.openxmlformats.org/officeDocument/2006/relationships/slide" Target="slides/slide8.xml"/><Relationship Id="rId10" Type="http://schemas.openxmlformats.org/officeDocument/2006/relationships/slide" Target="slides/slide7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B350CF6D-1C68-4BA6-BB4D-AC3570E086A2}" type="datetimeFigureOut">
              <a:rPr lang="zh-CN" altLang="en-US"/>
            </a:fld>
            <a:endParaRPr lang="zh-CN" altLang="en-US" dirty="0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zh-CN" altLang="en-US" noProof="0" dirty="0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noProof="0" dirty="0"/>
              <a:t>单击此处编辑母版文本样式</a:t>
            </a:r>
            <a:endParaRPr lang="zh-CN" altLang="en-US" noProof="0" dirty="0"/>
          </a:p>
          <a:p>
            <a:pPr lvl="1"/>
            <a:r>
              <a:rPr lang="zh-CN" altLang="en-US" noProof="0" dirty="0"/>
              <a:t>第二级</a:t>
            </a:r>
            <a:endParaRPr lang="zh-CN" altLang="en-US" noProof="0" dirty="0"/>
          </a:p>
          <a:p>
            <a:pPr lvl="2"/>
            <a:r>
              <a:rPr lang="zh-CN" altLang="en-US" noProof="0" dirty="0"/>
              <a:t>第三级</a:t>
            </a:r>
            <a:endParaRPr lang="zh-CN" altLang="en-US" noProof="0" dirty="0"/>
          </a:p>
          <a:p>
            <a:pPr lvl="3"/>
            <a:r>
              <a:rPr lang="zh-CN" altLang="en-US" noProof="0" dirty="0"/>
              <a:t>第四级</a:t>
            </a:r>
            <a:endParaRPr lang="zh-CN" altLang="en-US" noProof="0" dirty="0"/>
          </a:p>
          <a:p>
            <a:pPr lvl="4"/>
            <a:r>
              <a:rPr lang="zh-CN" altLang="en-US" noProof="0" dirty="0"/>
              <a:t>第五级</a:t>
            </a:r>
            <a:endParaRPr lang="zh-CN" altLang="en-US" noProof="0" dirty="0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ea typeface="微软雅黑" panose="020B0503020204020204" pitchFamily="34" charset="-122"/>
              </a:defRPr>
            </a:lvl1pPr>
          </a:lstStyle>
          <a:p>
            <a:pPr>
              <a:defRPr/>
            </a:pPr>
            <a:fld id="{E0A49A6A-3F24-4A08-A8FD-412A132AA2D3}" type="slidenum">
              <a:rPr lang="zh-CN" altLang="en-US"/>
            </a:fld>
            <a:endParaRPr lang="zh-CN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微软雅黑" panose="020B0503020204020204" pitchFamily="34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7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218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9219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3979954B-F9B0-4954-893A-90854567D45C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5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1266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1267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060C9956-05F4-4E40-B5DA-3BF4E5FD94AD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331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1331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5108811B-C315-4016-948C-A55F858153DB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69DF3FFC-4088-46CA-A408-91C56A85DF36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69DF3FFC-4088-46CA-A408-91C56A85DF36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49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7650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27651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69DF3FFC-4088-46CA-A408-91C56A85DF36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3" name="幻灯片图像占位符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44034" name="备注占位符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/>
          <a:lstStyle/>
          <a:p>
            <a:pPr eaLnBrk="1" hangingPunct="1">
              <a:spcBef>
                <a:spcPct val="0"/>
              </a:spcBef>
            </a:pPr>
            <a:endParaRPr lang="zh-CN" altLang="en-US" smtClean="0"/>
          </a:p>
        </p:txBody>
      </p:sp>
      <p:sp>
        <p:nvSpPr>
          <p:cNvPr id="44035" name="灯片编号占位符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 wrap="square" numCol="1" anchorCtr="0" compatLnSpc="1"/>
          <a:lstStyle/>
          <a:p>
            <a:fld id="{24EA27C8-30E0-4305-8F88-239C563DCBC6}" type="slidenum">
              <a:rPr lang="zh-CN" altLang="en-US" smtClean="0"/>
            </a:fld>
            <a:endParaRPr lang="en-US" altLang="zh-CN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标题和内容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标题和内容">
    <p:bg>
      <p:bgPr>
        <a:gradFill rotWithShape="1">
          <a:gsLst>
            <a:gs pos="0">
              <a:srgbClr val="D7D9E1"/>
            </a:gs>
            <a:gs pos="25999">
              <a:srgbClr val="EBECF0"/>
            </a:gs>
            <a:gs pos="100000">
              <a:srgbClr val="FFFFFF"/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 userDrawn="1"/>
        </p:nvPicPr>
        <p:blipFill>
          <a:blip r:embed="rId2"/>
          <a:srcRect l="31471" t="82304" r="30635"/>
          <a:stretch>
            <a:fillRect/>
          </a:stretch>
        </p:blipFill>
        <p:spPr bwMode="auto">
          <a:xfrm>
            <a:off x="6516688" y="-92075"/>
            <a:ext cx="2627312" cy="631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图片 2"/>
          <p:cNvPicPr>
            <a:picLocks noChangeAspect="1"/>
          </p:cNvPicPr>
          <p:nvPr userDrawn="1"/>
        </p:nvPicPr>
        <p:blipFill>
          <a:blip r:embed="rId3"/>
          <a:srcRect l="40556" t="14003" r="-243" b="56581"/>
          <a:stretch>
            <a:fillRect/>
          </a:stretch>
        </p:blipFill>
        <p:spPr bwMode="auto">
          <a:xfrm>
            <a:off x="0" y="4000500"/>
            <a:ext cx="356235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0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userDrawn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628650" y="274638"/>
            <a:ext cx="7886700" cy="993775"/>
          </a:xfrm>
          <a:prstGeom prst="rect">
            <a:avLst/>
          </a:prstGeom>
        </p:spPr>
        <p:txBody>
          <a:bodyPr/>
          <a:lstStyle/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 spd="slow" advTm="0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 spd="slow" advTm="0">
    <p:fade/>
  </p:transition>
</p:sldLayout>
</file>

<file path=ppt/slideMasters/_rels/slideMaster1.xml.rels><?xml version="1.0" encoding="UTF-8" standalone="yes"?>
<Relationships xmlns="http://schemas.openxmlformats.org/package/2006/relationships"><Relationship Id="rId7" Type="http://schemas.openxmlformats.org/officeDocument/2006/relationships/theme" Target="../theme/theme1.xml"/><Relationship Id="rId6" Type="http://schemas.openxmlformats.org/officeDocument/2006/relationships/image" Target="../media/image4.jpeg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矩形 1"/>
          <p:cNvSpPr/>
          <p:nvPr userDrawn="1"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zh-CN" altLang="en-US"/>
          </a:p>
        </p:txBody>
      </p:sp>
      <p:pic>
        <p:nvPicPr>
          <p:cNvPr id="1027" name="图片 2"/>
          <p:cNvPicPr>
            <a:picLocks noChangeAspect="1"/>
          </p:cNvPicPr>
          <p:nvPr userDrawn="1"/>
        </p:nvPicPr>
        <p:blipFill>
          <a:blip r:embed="rId6"/>
          <a:srcRect/>
          <a:stretch>
            <a:fillRect/>
          </a:stretch>
        </p:blipFill>
        <p:spPr bwMode="auto">
          <a:xfrm>
            <a:off x="-6350" y="0"/>
            <a:ext cx="915035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</p:sldLayoutIdLst>
  <p:transition spd="slow" advTm="0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微软雅黑" panose="020B0503020204020204" pitchFamily="34" charset="-122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Arial" panose="020B0604020202020204" pitchFamily="34" charset="0"/>
          <a:ea typeface="微软雅黑" panose="020B0503020204020204" pitchFamily="34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  <a:ea typeface="宋体" panose="02010600030101010101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微软雅黑" panose="020B0503020204020204" pitchFamily="34" charset="-122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1.xml"/><Relationship Id="rId4" Type="http://schemas.openxmlformats.org/officeDocument/2006/relationships/slideLayout" Target="../slideLayouts/slideLayout1.xml"/><Relationship Id="rId3" Type="http://schemas.openxmlformats.org/officeDocument/2006/relationships/themeOverride" Target="../theme/themeOverride1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6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6.xml"/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7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7.xml"/><Relationship Id="rId3" Type="http://schemas.openxmlformats.org/officeDocument/2006/relationships/tags" Target="../tags/tag2.xml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.xml"/><Relationship Id="rId2" Type="http://schemas.openxmlformats.org/officeDocument/2006/relationships/themeOverride" Target="../theme/themeOverride2.xml"/><Relationship Id="rId1" Type="http://schemas.openxmlformats.org/officeDocument/2006/relationships/image" Target="../media/image6.emf"/></Relationships>
</file>

<file path=ppt/slides/_rels/slide3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3.xml"/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1.xml"/></Relationships>
</file>

<file path=ppt/slides/_rels/slide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4.xml"/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1.xml"/><Relationship Id="rId4" Type="http://schemas.openxmlformats.org/officeDocument/2006/relationships/themeOverride" Target="../theme/themeOverride5.xml"/><Relationship Id="rId3" Type="http://schemas.openxmlformats.org/officeDocument/2006/relationships/image" Target="../media/image6.emf"/><Relationship Id="rId2" Type="http://schemas.openxmlformats.org/officeDocument/2006/relationships/image" Target="../media/image3.png"/><Relationship Id="rId1" Type="http://schemas.openxmlformats.org/officeDocument/2006/relationships/image" Target="../media/image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矩形 15"/>
          <p:cNvSpPr>
            <a:spLocks noChangeArrowheads="1"/>
          </p:cNvSpPr>
          <p:nvPr/>
        </p:nvSpPr>
        <p:spPr bwMode="auto">
          <a:xfrm>
            <a:off x="340360" y="1927225"/>
            <a:ext cx="8667750" cy="119888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algn="ctr"/>
            <a:r>
              <a:rPr lang="zh-CN" altLang="en-US" sz="3600" b="1">
                <a:solidFill>
                  <a:srgbClr val="0796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关于《密山市自然灾害救助应急</a:t>
            </a:r>
            <a:r>
              <a:rPr lang="zh-CN" altLang="en-US" sz="3600" b="1">
                <a:solidFill>
                  <a:srgbClr val="0796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rPr>
              <a:t>保障预案》的政策解读</a:t>
            </a:r>
            <a:endParaRPr lang="zh-CN" altLang="en-US" sz="3600" b="1">
              <a:solidFill>
                <a:srgbClr val="0796A5"/>
              </a:solidFill>
              <a:latin typeface="微软雅黑" panose="020B0503020204020204" pitchFamily="34" charset="-122"/>
              <a:ea typeface="微软雅黑" panose="020B0503020204020204" pitchFamily="34" charset="-122"/>
              <a:sym typeface="+mn-lt"/>
            </a:endParaRPr>
          </a:p>
        </p:txBody>
      </p:sp>
      <p:pic>
        <p:nvPicPr>
          <p:cNvPr id="13" name="图片 12"/>
          <p:cNvPicPr>
            <a:picLocks noChangeAspect="1"/>
          </p:cNvPicPr>
          <p:nvPr/>
        </p:nvPicPr>
        <p:blipFill>
          <a:blip r:embed="rId1"/>
          <a:srcRect t="46005" r="13763"/>
          <a:stretch>
            <a:fillRect/>
          </a:stretch>
        </p:blipFill>
        <p:spPr bwMode="auto">
          <a:xfrm>
            <a:off x="3174683" y="0"/>
            <a:ext cx="5980112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 l="5554" t="14003" r="-243" b="27165"/>
          <a:stretch>
            <a:fillRect/>
          </a:stretch>
        </p:blipFill>
        <p:spPr bwMode="auto">
          <a:xfrm>
            <a:off x="0" y="2859088"/>
            <a:ext cx="5651500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矩形 15"/>
          <p:cNvSpPr>
            <a:spLocks noChangeArrowheads="1"/>
          </p:cNvSpPr>
          <p:nvPr/>
        </p:nvSpPr>
        <p:spPr bwMode="auto">
          <a:xfrm>
            <a:off x="3131185" y="3867785"/>
            <a:ext cx="8667750" cy="4603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p>
            <a:pPr algn="ctr"/>
            <a:r>
              <a:rPr lang="zh-CN" altLang="en-US" sz="2400">
                <a:solidFill>
                  <a:srgbClr val="0796A5"/>
                </a:solidFill>
                <a:latin typeface="黑体" panose="02010609060101010101" charset="-122"/>
                <a:ea typeface="黑体" panose="02010609060101010101" charset="-122"/>
                <a:sym typeface="+mn-lt"/>
              </a:rPr>
              <a:t>密山市应急管理局</a:t>
            </a:r>
            <a:endParaRPr lang="zh-CN" altLang="en-US" sz="2400">
              <a:solidFill>
                <a:srgbClr val="0796A5"/>
              </a:solidFill>
              <a:latin typeface="黑体" panose="02010609060101010101" charset="-122"/>
              <a:ea typeface="黑体" panose="02010609060101010101" charset="-122"/>
              <a:sym typeface="+mn-lt"/>
            </a:endParaRPr>
          </a:p>
        </p:txBody>
      </p:sp>
    </p:spTree>
  </p:cSld>
  <p:clrMapOvr>
    <a:masterClrMapping/>
  </p:clrMapOvr>
  <p:transition spd="med" advTm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/>
        </p:nvSpPr>
        <p:spPr bwMode="auto">
          <a:xfrm>
            <a:off x="3023235" y="483870"/>
            <a:ext cx="3096895" cy="31242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3</a:t>
            </a:r>
            <a:r>
              <a:rPr lang="zh-CN" alt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、灾害救助</a:t>
            </a:r>
            <a:r>
              <a:rPr lang="zh-CN" alt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准备</a:t>
            </a:r>
            <a:endParaRPr lang="zh-CN" altLang="en-US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187450" y="1491615"/>
            <a:ext cx="6505575" cy="161099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457200" algn="l" latinLnBrk="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做好灾害救助准备，根据灾害预警预报信息，结合可能受影响地区的自然条件、人口和经济社会发展状况，对可能出现的灾情进行预评估。</a:t>
            </a:r>
            <a:endParaRPr lang="zh-CN" altLang="en-US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cs typeface="+mn-cs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/>
        </p:nvSpPr>
        <p:spPr bwMode="auto">
          <a:xfrm>
            <a:off x="2743835" y="483870"/>
            <a:ext cx="3656330" cy="31242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4</a:t>
            </a:r>
            <a:r>
              <a:rPr lang="zh-CN" alt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、</a:t>
            </a:r>
            <a:r>
              <a:rPr lang="zh-CN" alt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灾情信息报告和发布</a:t>
            </a:r>
            <a:endParaRPr lang="zh-CN" altLang="en-US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187450" y="1491615"/>
            <a:ext cx="6505575" cy="161099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457200" algn="l" latinLnBrk="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灾情信息报告和发布，明确信息报送要求及相关规定。</a:t>
            </a:r>
            <a:endParaRPr lang="zh-CN" altLang="en-US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cs typeface="+mn-cs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/>
        </p:nvSpPr>
        <p:spPr bwMode="auto">
          <a:xfrm>
            <a:off x="3023235" y="483870"/>
            <a:ext cx="3096895" cy="31242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5</a:t>
            </a:r>
            <a:r>
              <a:rPr lang="zh-CN" alt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、县级应急响应</a:t>
            </a:r>
            <a:endParaRPr lang="zh-CN" altLang="en-US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187450" y="1491615"/>
            <a:ext cx="6505575" cy="161099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457200" algn="l" latinLnBrk="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根据自然灾害的危害程度等因素，县级自然灾害救助应急响应分为一、二、三、四级。</a:t>
            </a:r>
            <a:endParaRPr lang="zh-CN" altLang="en-US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cs typeface="+mn-cs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/>
        </p:nvSpPr>
        <p:spPr bwMode="auto">
          <a:xfrm>
            <a:off x="3023235" y="483870"/>
            <a:ext cx="3096895" cy="31242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6</a:t>
            </a:r>
            <a:r>
              <a:rPr lang="zh-CN" alt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、灾后</a:t>
            </a:r>
            <a:r>
              <a:rPr lang="zh-CN" alt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救助</a:t>
            </a:r>
            <a:endParaRPr lang="zh-CN" altLang="en-US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187450" y="1491615"/>
            <a:ext cx="6505575" cy="161099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457200" algn="l" latinLnBrk="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明确灾后过渡期生活救助、倒损</a:t>
            </a:r>
            <a:r>
              <a:rPr lang="zh-CN" alt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住房恢复重建、冬春救助相关工作要求。</a:t>
            </a:r>
            <a:endParaRPr lang="zh-CN" altLang="en-US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cs typeface="+mn-cs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/>
        </p:nvSpPr>
        <p:spPr bwMode="auto">
          <a:xfrm>
            <a:off x="3023235" y="483870"/>
            <a:ext cx="3096895" cy="31242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7</a:t>
            </a:r>
            <a:r>
              <a:rPr lang="zh-CN" alt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、保障措施</a:t>
            </a:r>
            <a:endParaRPr lang="zh-CN" altLang="en-US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187450" y="1491615"/>
            <a:ext cx="6505575" cy="161099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457200" algn="l" latinLnBrk="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明确资金、物资、通信信息、设备设施、人力资源等相关保障措施，并提出相关要求。</a:t>
            </a:r>
            <a:endParaRPr lang="zh-CN" altLang="en-US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cs typeface="+mn-cs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/>
        </p:nvSpPr>
        <p:spPr bwMode="auto">
          <a:xfrm>
            <a:off x="3023235" y="483870"/>
            <a:ext cx="3096895" cy="31242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8</a:t>
            </a:r>
            <a:r>
              <a:rPr lang="zh-CN" alt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、监督管理</a:t>
            </a:r>
            <a:endParaRPr lang="zh-CN" altLang="en-US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187450" y="1491615"/>
            <a:ext cx="6505575" cy="161099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457200" algn="l" latinLnBrk="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加强应对自然灾害的培训宣传工作、加强应急演练，明确预案实施时间。</a:t>
            </a:r>
            <a:endParaRPr lang="zh-CN" altLang="en-US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cs typeface="+mn-cs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/>
        </p:nvSpPr>
        <p:spPr bwMode="auto">
          <a:xfrm>
            <a:off x="3023235" y="483870"/>
            <a:ext cx="3096895" cy="31242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9</a:t>
            </a:r>
            <a:r>
              <a:rPr lang="zh-CN" alt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、附则</a:t>
            </a:r>
            <a:endParaRPr lang="zh-CN" altLang="en-US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187450" y="1491615"/>
            <a:ext cx="6344285" cy="161099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457200" algn="l" latinLnBrk="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对自然灾害、灾情、灾情预警进行术语解释。</a:t>
            </a:r>
            <a:endParaRPr lang="zh-CN" altLang="en-US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cs typeface="+mn-cs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rcRect l="31471" t="46005" r="13763"/>
          <a:stretch>
            <a:fillRect/>
          </a:stretch>
        </p:blipFill>
        <p:spPr bwMode="auto">
          <a:xfrm>
            <a:off x="5346700" y="-1389063"/>
            <a:ext cx="37973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 l="5554" t="14003" r="-243" b="27165"/>
          <a:stretch>
            <a:fillRect/>
          </a:stretch>
        </p:blipFill>
        <p:spPr bwMode="auto">
          <a:xfrm>
            <a:off x="0" y="3867150"/>
            <a:ext cx="5651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组合 15"/>
          <p:cNvGrpSpPr/>
          <p:nvPr/>
        </p:nvGrpSpPr>
        <p:grpSpPr bwMode="auto">
          <a:xfrm>
            <a:off x="3530600" y="1120775"/>
            <a:ext cx="2090738" cy="1595438"/>
            <a:chOff x="97624" y="1048198"/>
            <a:chExt cx="2090238" cy="1595560"/>
          </a:xfrm>
        </p:grpSpPr>
        <p:pic>
          <p:nvPicPr>
            <p:cNvPr id="26631" name="图片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624" y="1048198"/>
              <a:ext cx="2090238" cy="1595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5"/>
            <p:cNvSpPr txBox="1"/>
            <p:nvPr/>
          </p:nvSpPr>
          <p:spPr>
            <a:xfrm>
              <a:off x="612803" y="1403825"/>
              <a:ext cx="1157010" cy="719193"/>
            </a:xfrm>
            <a:prstGeom prst="rect">
              <a:avLst/>
            </a:prstGeom>
            <a:noFill/>
          </p:spPr>
          <p:txBody>
            <a:bodyPr lIns="0" tIns="0" rIns="0" bIns="0">
              <a:normAutofit fontScale="72500"/>
            </a:bodyPr>
            <a:lstStyle/>
            <a:p>
              <a:pPr algn="ctr">
                <a:defRPr/>
              </a:pPr>
              <a:r>
                <a:rPr lang="zh-CN" altLang="en-US" sz="5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四</a:t>
              </a:r>
              <a:endParaRPr lang="zh-CN" altLang="en-US" sz="5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1908175" y="2859088"/>
            <a:ext cx="5337175" cy="744537"/>
            <a:chOff x="1907704" y="2859782"/>
            <a:chExt cx="5337119" cy="744332"/>
          </a:xfrm>
        </p:grpSpPr>
        <p:sp>
          <p:nvSpPr>
            <p:cNvPr id="26629" name="TextBox 7"/>
            <p:cNvSpPr>
              <a:spLocks noChangeArrowheads="1"/>
            </p:cNvSpPr>
            <p:nvPr/>
          </p:nvSpPr>
          <p:spPr bwMode="auto">
            <a:xfrm>
              <a:off x="1907704" y="2859782"/>
              <a:ext cx="5337119" cy="5408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CN" altLang="en-US" sz="4400" b="1">
                  <a:solidFill>
                    <a:srgbClr val="0796A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解释机关及咨询电话</a:t>
              </a:r>
              <a:endParaRPr lang="zh-CN" altLang="en-US" sz="4400" b="1">
                <a:solidFill>
                  <a:srgbClr val="0796A5"/>
                </a:solidFill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6630" name="TextBox 12"/>
            <p:cNvSpPr txBox="1"/>
            <p:nvPr/>
          </p:nvSpPr>
          <p:spPr bwMode="auto">
            <a:xfrm>
              <a:off x="2968143" y="3364468"/>
              <a:ext cx="2971769" cy="2396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36000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30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" name="文本框 1"/>
          <p:cNvSpPr txBox="1"/>
          <p:nvPr/>
        </p:nvSpPr>
        <p:spPr>
          <a:xfrm>
            <a:off x="2268220" y="1740535"/>
            <a:ext cx="4911725" cy="1661795"/>
          </a:xfrm>
          <a:prstGeom prst="rect">
            <a:avLst/>
          </a:prstGeom>
          <a:noFill/>
        </p:spPr>
        <p:txBody>
          <a:bodyPr wrap="square" lIns="0" tIns="0" rIns="0" bIns="0" rtlCol="0" anchor="t">
            <a:spAutoFit/>
          </a:bodyPr>
          <a:p>
            <a:pPr marL="0" indent="406400" eaLnBrk="1" latinLnBrk="0" hangingPunct="1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解释机关：密山市应急管理局</a:t>
            </a:r>
            <a:endParaRPr lang="zh-CN" altLang="en-US" sz="24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406400" eaLnBrk="1" latinLnBrk="0" hangingPunct="1">
              <a:lnSpc>
                <a:spcPct val="150000"/>
              </a:lnSpc>
            </a:pPr>
            <a:r>
              <a:rPr lang="zh-CN" altLang="en-US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咨询电话：</a:t>
            </a:r>
            <a:r>
              <a:rPr lang="en-US" altLang="zh-CN" sz="2400" b="1" dirty="0" smtClean="0">
                <a:solidFill>
                  <a:schemeClr val="accent6"/>
                </a:solidFill>
                <a:latin typeface="微软雅黑" panose="020B0503020204020204" pitchFamily="34" charset="-122"/>
                <a:ea typeface="微软雅黑" panose="020B0503020204020204" pitchFamily="34" charset="-122"/>
              </a:rPr>
              <a:t>0467-5225837</a:t>
            </a:r>
            <a:endParaRPr lang="en-US" altLang="zh-CN" sz="24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marL="0" indent="406400" eaLnBrk="1" latinLnBrk="0" hangingPunct="1">
              <a:lnSpc>
                <a:spcPct val="150000"/>
              </a:lnSpc>
            </a:pPr>
            <a:endParaRPr lang="en-US" altLang="zh-CN" sz="2400" b="1" dirty="0" smtClean="0">
              <a:solidFill>
                <a:schemeClr val="accent6"/>
              </a:solidFill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</p:cSld>
  <p:clrMapOvr>
    <a:masterClrMapping/>
  </p:clrMapOvr>
  <p:transition spd="slow" advTm="0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7" name="组合 16"/>
          <p:cNvGrpSpPr/>
          <p:nvPr/>
        </p:nvGrpSpPr>
        <p:grpSpPr bwMode="auto">
          <a:xfrm>
            <a:off x="5697538" y="3365500"/>
            <a:ext cx="1827212" cy="285750"/>
            <a:chOff x="5677613" y="3895930"/>
            <a:chExt cx="1827315" cy="286828"/>
          </a:xfrm>
        </p:grpSpPr>
        <p:sp>
          <p:nvSpPr>
            <p:cNvPr id="18" name="矩形 17"/>
            <p:cNvSpPr/>
            <p:nvPr/>
          </p:nvSpPr>
          <p:spPr>
            <a:xfrm>
              <a:off x="5677613" y="3908678"/>
              <a:ext cx="1827315" cy="274080"/>
            </a:xfrm>
            <a:prstGeom prst="rect">
              <a:avLst/>
            </a:prstGeom>
            <a:noFill/>
            <a:ln w="12700"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>
                <a:defRPr/>
              </a:pPr>
              <a:endParaRPr lang="zh-CN" altLang="en-US" dirty="0">
                <a:solidFill>
                  <a:schemeClr val="tx1"/>
                </a:solidFill>
                <a:cs typeface="+mn-ea"/>
                <a:sym typeface="+mn-lt"/>
              </a:endParaRPr>
            </a:p>
          </p:txBody>
        </p:sp>
        <p:sp>
          <p:nvSpPr>
            <p:cNvPr id="43014" name="TextBox 84"/>
            <p:cNvSpPr txBox="1">
              <a:spLocks noChangeArrowheads="1"/>
            </p:cNvSpPr>
            <p:nvPr/>
          </p:nvSpPr>
          <p:spPr bwMode="auto">
            <a:xfrm>
              <a:off x="5677613" y="3895930"/>
              <a:ext cx="184160" cy="2613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>
              <a:spAutoFit/>
            </a:bodyPr>
            <a:lstStyle/>
            <a:p>
              <a:endParaRPr lang="zh-CN" altLang="en-US" sz="1100">
                <a:solidFill>
                  <a:srgbClr val="205DA1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20" name="矩形 19"/>
          <p:cNvSpPr>
            <a:spLocks noChangeArrowheads="1"/>
          </p:cNvSpPr>
          <p:nvPr/>
        </p:nvSpPr>
        <p:spPr bwMode="auto">
          <a:xfrm>
            <a:off x="3492500" y="2066925"/>
            <a:ext cx="5122863" cy="10147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zh-CN" altLang="en-US" sz="6000" b="1">
                <a:solidFill>
                  <a:srgbClr val="0796A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rPr>
              <a:t>谢谢！</a:t>
            </a:r>
            <a:endParaRPr lang="zh-CN" altLang="en-US" sz="6000" b="1">
              <a:solidFill>
                <a:srgbClr val="0796A5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pic>
        <p:nvPicPr>
          <p:cNvPr id="21" name="图片 20"/>
          <p:cNvPicPr>
            <a:picLocks noChangeAspect="1"/>
          </p:cNvPicPr>
          <p:nvPr/>
        </p:nvPicPr>
        <p:blipFill>
          <a:blip r:embed="rId1"/>
          <a:srcRect t="46005" r="13763"/>
          <a:stretch>
            <a:fillRect/>
          </a:stretch>
        </p:blipFill>
        <p:spPr bwMode="auto">
          <a:xfrm>
            <a:off x="3163888" y="0"/>
            <a:ext cx="5980112" cy="1927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2" name="图片 21"/>
          <p:cNvPicPr>
            <a:picLocks noChangeAspect="1"/>
          </p:cNvPicPr>
          <p:nvPr/>
        </p:nvPicPr>
        <p:blipFill>
          <a:blip r:embed="rId2"/>
          <a:srcRect l="5554" t="14003" r="-243" b="27165"/>
          <a:stretch>
            <a:fillRect/>
          </a:stretch>
        </p:blipFill>
        <p:spPr bwMode="auto">
          <a:xfrm>
            <a:off x="0" y="2859088"/>
            <a:ext cx="5651500" cy="22844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组合 2"/>
          <p:cNvGrpSpPr/>
          <p:nvPr/>
        </p:nvGrpSpPr>
        <p:grpSpPr bwMode="auto">
          <a:xfrm>
            <a:off x="52388" y="830580"/>
            <a:ext cx="1495425" cy="1139825"/>
            <a:chOff x="395536" y="1275606"/>
            <a:chExt cx="1494414" cy="1140744"/>
          </a:xfrm>
        </p:grpSpPr>
        <p:pic>
          <p:nvPicPr>
            <p:cNvPr id="10263" name="图片 1"/>
            <p:cNvPicPr>
              <a:picLocks noChangeAspect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395536" y="1275606"/>
              <a:ext cx="1494414" cy="11407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7" name="TextBox 5"/>
            <p:cNvSpPr txBox="1"/>
            <p:nvPr/>
          </p:nvSpPr>
          <p:spPr>
            <a:xfrm>
              <a:off x="715994" y="1404298"/>
              <a:ext cx="1158092" cy="719717"/>
            </a:xfrm>
            <a:prstGeom prst="rect">
              <a:avLst/>
            </a:prstGeom>
            <a:noFill/>
          </p:spPr>
          <p:txBody>
            <a:bodyPr lIns="0" tIns="0" rIns="0" bIns="0">
              <a:normAutofit/>
            </a:bodyPr>
            <a:lstStyle/>
            <a:p>
              <a:pPr>
                <a:defRPr/>
              </a:pPr>
              <a:r>
                <a:rPr lang="zh-CN" altLang="en-US" sz="28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目录</a:t>
              </a:r>
              <a:endParaRPr lang="en-US" altLang="zh-CN" sz="28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  <a:p>
              <a:pPr>
                <a:defRPr/>
              </a:pPr>
              <a:r>
                <a:rPr lang="en-US" altLang="zh-CN" sz="1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CONTENTS</a:t>
              </a:r>
              <a:endParaRPr lang="en-US" altLang="zh-CN" sz="1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2" name="Group 10"/>
          <p:cNvGrpSpPr/>
          <p:nvPr/>
        </p:nvGrpSpPr>
        <p:grpSpPr bwMode="auto">
          <a:xfrm>
            <a:off x="1299845" y="1808163"/>
            <a:ext cx="2971800" cy="566737"/>
            <a:chOff x="3943834" y="704409"/>
            <a:chExt cx="3962574" cy="563232"/>
          </a:xfrm>
        </p:grpSpPr>
        <p:sp>
          <p:nvSpPr>
            <p:cNvPr id="10261" name="TextBox 11"/>
            <p:cNvSpPr txBox="1">
              <a:spLocks noChangeArrowheads="1"/>
            </p:cNvSpPr>
            <p:nvPr/>
          </p:nvSpPr>
          <p:spPr bwMode="auto">
            <a:xfrm>
              <a:off x="3943834" y="704409"/>
              <a:ext cx="3962574" cy="2429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60000" tIns="0" rIns="0" bIns="0" anchor="b"/>
            <a:lstStyle/>
            <a:p>
              <a:pPr>
                <a:lnSpc>
                  <a:spcPct val="80000"/>
                </a:lnSpc>
              </a:pPr>
              <a:r>
                <a:rPr lang="zh-CN" altLang="en-US" b="1">
                  <a:solidFill>
                    <a:srgbClr val="0796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一、修订背景</a:t>
              </a:r>
              <a:endParaRPr lang="zh-CN" altLang="en-US" b="1">
                <a:solidFill>
                  <a:srgbClr val="0796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262" name="TextBox 12"/>
            <p:cNvSpPr txBox="1"/>
            <p:nvPr/>
          </p:nvSpPr>
          <p:spPr bwMode="auto">
            <a:xfrm>
              <a:off x="3943834" y="947372"/>
              <a:ext cx="3962574" cy="3202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36000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00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18" name="Group 16"/>
          <p:cNvGrpSpPr/>
          <p:nvPr/>
        </p:nvGrpSpPr>
        <p:grpSpPr bwMode="auto">
          <a:xfrm>
            <a:off x="1259523" y="2908618"/>
            <a:ext cx="2971800" cy="422275"/>
            <a:chOff x="3943834" y="704409"/>
            <a:chExt cx="3962574" cy="563232"/>
          </a:xfrm>
        </p:grpSpPr>
        <p:sp>
          <p:nvSpPr>
            <p:cNvPr id="10259" name="TextBox 17"/>
            <p:cNvSpPr txBox="1">
              <a:spLocks noChangeArrowheads="1"/>
            </p:cNvSpPr>
            <p:nvPr/>
          </p:nvSpPr>
          <p:spPr bwMode="auto">
            <a:xfrm>
              <a:off x="3943834" y="704409"/>
              <a:ext cx="3962574" cy="24350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60000" tIns="0" rIns="0" bIns="0" anchor="b"/>
            <a:lstStyle/>
            <a:p>
              <a:pPr>
                <a:lnSpc>
                  <a:spcPct val="80000"/>
                </a:lnSpc>
              </a:pPr>
              <a:r>
                <a:rPr lang="zh-CN" altLang="en-US" b="1">
                  <a:solidFill>
                    <a:srgbClr val="0796A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 三、主要内容</a:t>
              </a:r>
              <a:endParaRPr lang="zh-CN" altLang="en-US" b="1">
                <a:solidFill>
                  <a:srgbClr val="0796A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260" name="TextBox 18"/>
            <p:cNvSpPr txBox="1"/>
            <p:nvPr/>
          </p:nvSpPr>
          <p:spPr bwMode="auto">
            <a:xfrm>
              <a:off x="3943834" y="947911"/>
              <a:ext cx="3962574" cy="3197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36000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00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sp>
        <p:nvSpPr>
          <p:cNvPr id="10258" name="TextBox 21"/>
          <p:cNvSpPr txBox="1"/>
          <p:nvPr/>
        </p:nvSpPr>
        <p:spPr bwMode="auto">
          <a:xfrm>
            <a:off x="1299845" y="3515360"/>
            <a:ext cx="2971800" cy="3238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360000" tIns="0" rIns="0" bIns="0" anchor="ctr"/>
          <a:lstStyle/>
          <a:p>
            <a:pPr>
              <a:lnSpc>
                <a:spcPct val="120000"/>
              </a:lnSpc>
            </a:pPr>
            <a:endParaRPr lang="zh-CN" altLang="en-US" sz="1000">
              <a:solidFill>
                <a:srgbClr val="595959"/>
              </a:solidFill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grpSp>
        <p:nvGrpSpPr>
          <p:cNvPr id="15" name="Group 16"/>
          <p:cNvGrpSpPr/>
          <p:nvPr/>
        </p:nvGrpSpPr>
        <p:grpSpPr bwMode="auto">
          <a:xfrm>
            <a:off x="1331595" y="2318385"/>
            <a:ext cx="2971800" cy="575628"/>
            <a:chOff x="3943834" y="704409"/>
            <a:chExt cx="3962574" cy="572067"/>
          </a:xfrm>
        </p:grpSpPr>
        <p:sp>
          <p:nvSpPr>
            <p:cNvPr id="10255" name="TextBox 17"/>
            <p:cNvSpPr txBox="1">
              <a:spLocks noChangeArrowheads="1"/>
            </p:cNvSpPr>
            <p:nvPr/>
          </p:nvSpPr>
          <p:spPr bwMode="auto">
            <a:xfrm>
              <a:off x="3943834" y="704409"/>
              <a:ext cx="3962574" cy="2429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60000" tIns="0" rIns="0" bIns="0" anchor="b"/>
            <a:lstStyle/>
            <a:p>
              <a:pPr>
                <a:lnSpc>
                  <a:spcPct val="80000"/>
                </a:lnSpc>
              </a:pPr>
              <a:r>
                <a:rPr lang="zh-CN" altLang="en-US" b="1">
                  <a:solidFill>
                    <a:srgbClr val="0796A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二、政策依据</a:t>
              </a:r>
              <a:endParaRPr lang="zh-CN" altLang="en-US" b="1">
                <a:solidFill>
                  <a:srgbClr val="0796A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0256" name="TextBox 18"/>
            <p:cNvSpPr txBox="1"/>
            <p:nvPr/>
          </p:nvSpPr>
          <p:spPr bwMode="auto">
            <a:xfrm>
              <a:off x="3943834" y="956207"/>
              <a:ext cx="3962574" cy="3202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36000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00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  <p:grpSp>
        <p:nvGrpSpPr>
          <p:cNvPr id="2" name="Group 16"/>
          <p:cNvGrpSpPr/>
          <p:nvPr/>
        </p:nvGrpSpPr>
        <p:grpSpPr bwMode="auto">
          <a:xfrm>
            <a:off x="1331595" y="3364230"/>
            <a:ext cx="2971800" cy="575628"/>
            <a:chOff x="3943834" y="704409"/>
            <a:chExt cx="3962574" cy="572067"/>
          </a:xfrm>
        </p:grpSpPr>
        <p:sp>
          <p:nvSpPr>
            <p:cNvPr id="4" name="TextBox 17"/>
            <p:cNvSpPr txBox="1">
              <a:spLocks noChangeArrowheads="1"/>
            </p:cNvSpPr>
            <p:nvPr/>
          </p:nvSpPr>
          <p:spPr bwMode="auto">
            <a:xfrm>
              <a:off x="3943834" y="704409"/>
              <a:ext cx="3962574" cy="242963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none" lIns="360000" tIns="0" rIns="0" bIns="0" anchor="b"/>
            <a:p>
              <a:pPr>
                <a:lnSpc>
                  <a:spcPct val="80000"/>
                </a:lnSpc>
              </a:pPr>
              <a:r>
                <a:rPr lang="zh-CN" altLang="en-US" b="1">
                  <a:solidFill>
                    <a:srgbClr val="0796A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四、解释机关及咨询电话</a:t>
              </a:r>
              <a:endParaRPr lang="zh-CN" altLang="en-US" b="1">
                <a:solidFill>
                  <a:srgbClr val="0796A5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5" name="TextBox 18"/>
            <p:cNvSpPr txBox="1"/>
            <p:nvPr/>
          </p:nvSpPr>
          <p:spPr bwMode="auto">
            <a:xfrm>
              <a:off x="3943834" y="956207"/>
              <a:ext cx="3962574" cy="320269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360000" tIns="0" rIns="0" bIns="0" anchor="ctr"/>
            <a:p>
              <a:pPr>
                <a:lnSpc>
                  <a:spcPct val="120000"/>
                </a:lnSpc>
              </a:pPr>
              <a:endParaRPr lang="zh-CN" altLang="en-US" sz="100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</p:spTree>
  </p:cSld>
  <p:clrMapOvr>
    <a:masterClrMapping/>
  </p:clrMapOvr>
  <p:transition spd="slow" advTm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图片 9"/>
          <p:cNvPicPr>
            <a:picLocks noChangeAspect="1"/>
          </p:cNvPicPr>
          <p:nvPr/>
        </p:nvPicPr>
        <p:blipFill>
          <a:blip r:embed="rId1"/>
          <a:srcRect l="31471" t="46005" r="13763"/>
          <a:stretch>
            <a:fillRect/>
          </a:stretch>
        </p:blipFill>
        <p:spPr bwMode="auto">
          <a:xfrm>
            <a:off x="5346700" y="-1389063"/>
            <a:ext cx="37973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" name="图片 10"/>
          <p:cNvPicPr>
            <a:picLocks noChangeAspect="1"/>
          </p:cNvPicPr>
          <p:nvPr/>
        </p:nvPicPr>
        <p:blipFill>
          <a:blip r:embed="rId2"/>
          <a:srcRect l="5554" t="14003" r="-243" b="27165"/>
          <a:stretch>
            <a:fillRect/>
          </a:stretch>
        </p:blipFill>
        <p:spPr bwMode="auto">
          <a:xfrm>
            <a:off x="0" y="3867150"/>
            <a:ext cx="5651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2" name="组合 11"/>
          <p:cNvGrpSpPr/>
          <p:nvPr/>
        </p:nvGrpSpPr>
        <p:grpSpPr bwMode="auto">
          <a:xfrm>
            <a:off x="3530600" y="1120775"/>
            <a:ext cx="2090738" cy="1595438"/>
            <a:chOff x="97624" y="1048198"/>
            <a:chExt cx="2090238" cy="1595560"/>
          </a:xfrm>
        </p:grpSpPr>
        <p:pic>
          <p:nvPicPr>
            <p:cNvPr id="12295" name="图片 13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624" y="1048198"/>
              <a:ext cx="2090238" cy="1595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5"/>
            <p:cNvSpPr txBox="1"/>
            <p:nvPr/>
          </p:nvSpPr>
          <p:spPr>
            <a:xfrm>
              <a:off x="612803" y="1403825"/>
              <a:ext cx="1157010" cy="719193"/>
            </a:xfrm>
            <a:prstGeom prst="rect">
              <a:avLst/>
            </a:prstGeom>
            <a:noFill/>
          </p:spPr>
          <p:txBody>
            <a:bodyPr lIns="0" tIns="0" rIns="0" bIns="0">
              <a:normAutofit fontScale="72500"/>
            </a:bodyPr>
            <a:lstStyle/>
            <a:p>
              <a:pPr algn="ctr">
                <a:defRPr/>
              </a:pPr>
              <a:r>
                <a:rPr lang="zh-CN" altLang="en-US" sz="5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一</a:t>
              </a:r>
              <a:endParaRPr lang="zh-CN" altLang="en-US" sz="5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4" name="组合 3"/>
          <p:cNvGrpSpPr/>
          <p:nvPr/>
        </p:nvGrpSpPr>
        <p:grpSpPr bwMode="auto">
          <a:xfrm>
            <a:off x="1908175" y="2859088"/>
            <a:ext cx="5337175" cy="744537"/>
            <a:chOff x="1907704" y="2859782"/>
            <a:chExt cx="5337119" cy="744332"/>
          </a:xfrm>
        </p:grpSpPr>
        <p:sp>
          <p:nvSpPr>
            <p:cNvPr id="12293" name="TextBox 7"/>
            <p:cNvSpPr>
              <a:spLocks noChangeArrowheads="1"/>
            </p:cNvSpPr>
            <p:nvPr/>
          </p:nvSpPr>
          <p:spPr bwMode="auto">
            <a:xfrm>
              <a:off x="1907704" y="2859782"/>
              <a:ext cx="5337119" cy="67672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/>
              <a:r>
                <a:rPr lang="zh-CN" altLang="en-US" sz="4400" b="1">
                  <a:solidFill>
                    <a:srgbClr val="0796A5"/>
                  </a:solidFill>
                  <a:latin typeface="微软雅黑" panose="020B0503020204020204" pitchFamily="34" charset="-122"/>
                  <a:ea typeface="微软雅黑" panose="020B0503020204020204" pitchFamily="34" charset="-122"/>
                  <a:sym typeface="+mn-lt"/>
                </a:rPr>
                <a:t>修订背景</a:t>
              </a:r>
              <a:endParaRPr lang="zh-CN" altLang="en-US" sz="4400" b="1">
                <a:solidFill>
                  <a:srgbClr val="0796A5"/>
                </a:solidFill>
                <a:latin typeface="微软雅黑" panose="020B0503020204020204" pitchFamily="34" charset="-122"/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12294" name="TextBox 12"/>
            <p:cNvSpPr txBox="1"/>
            <p:nvPr/>
          </p:nvSpPr>
          <p:spPr bwMode="auto">
            <a:xfrm>
              <a:off x="2968143" y="3364468"/>
              <a:ext cx="2971769" cy="2396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36000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30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49" name="i$liḋe-TextBox 46"/>
          <p:cNvSpPr txBox="1"/>
          <p:nvPr/>
        </p:nvSpPr>
        <p:spPr bwMode="auto">
          <a:xfrm>
            <a:off x="690880" y="2974975"/>
            <a:ext cx="1962150" cy="41783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lIns="90000" tIns="46800" rIns="90000" bIns="46800"/>
          <a:lstStyle/>
          <a:p>
            <a:pPr>
              <a:lnSpc>
                <a:spcPct val="110000"/>
              </a:lnSpc>
            </a:pPr>
            <a:endParaRPr lang="zh-CN" altLang="en-US" sz="900">
              <a:latin typeface="Arial" panose="020B0604020202020204" pitchFamily="34" charset="0"/>
              <a:ea typeface="微软雅黑" panose="020B0503020204020204" pitchFamily="34" charset="-122"/>
              <a:sym typeface="+mn-lt"/>
            </a:endParaRPr>
          </a:p>
        </p:txBody>
      </p:sp>
      <p:sp>
        <p:nvSpPr>
          <p:cNvPr id="14345" name="íṡľíḍè-TextBox 81"/>
          <p:cNvSpPr txBox="1">
            <a:spLocks noChangeArrowheads="1"/>
          </p:cNvSpPr>
          <p:nvPr/>
        </p:nvSpPr>
        <p:spPr bwMode="auto">
          <a:xfrm>
            <a:off x="683895" y="123190"/>
            <a:ext cx="1585913" cy="3984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 lIns="0" tIns="0" rIns="0" bIns="0" anchor="ctr" anchorCtr="1"/>
          <a:lstStyle/>
          <a:p>
            <a:pPr algn="l"/>
            <a:endParaRPr lang="zh-CN" altLang="en-US" sz="2000">
              <a:solidFill>
                <a:schemeClr val="tx1"/>
              </a:solidFill>
              <a:latin typeface="宋体" panose="02010600030101010101" pitchFamily="2" charset="-122"/>
              <a:cs typeface="宋体" panose="02010600030101010101" pitchFamily="2" charset="-122"/>
              <a:sym typeface="+mn-lt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836930" y="555625"/>
            <a:ext cx="7388860" cy="4431665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p>
            <a:pPr indent="406400" algn="l" eaLnBrk="1" latinLnBrk="0" hangingPunct="1">
              <a:lnSpc>
                <a:spcPct val="150000"/>
              </a:lnSpc>
              <a:buClrTx/>
              <a:buSzTx/>
              <a:buNone/>
            </a:pPr>
            <a:r>
              <a:rPr lang="zh-CN" alt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ea typeface="微软雅黑" panose="020B0503020204020204" pitchFamily="34" charset="-122"/>
              </a:rPr>
              <a:t>新形势下，气候因素的不确定性，使得各种自然灾害呈现出频发态势，人民群众对生命安全保障的迫切需求日益增强，自然灾害救助工作面临新的挑战。为提升救灾救助工作法治化、规范化、现代化水平，提高防灾减灾救灾和灾害处置保障能力，最大程度减少人员伤亡和财产损失，保障受灾群众基本生活，维护受灾地区社会稳定，特对我市自然灾害救助应急保障预案进行修订。</a:t>
            </a:r>
            <a:endParaRPr lang="zh-CN" altLang="en-US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  <a:p>
            <a:pPr indent="406400" algn="l" eaLnBrk="1" latinLnBrk="0" hangingPunct="1">
              <a:lnSpc>
                <a:spcPct val="150000"/>
              </a:lnSpc>
              <a:buClrTx/>
              <a:buSzTx/>
              <a:buNone/>
            </a:pPr>
            <a:endParaRPr lang="zh-CN" altLang="en-US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ea typeface="微软雅黑" panose="020B0503020204020204" pitchFamily="34" charset="-122"/>
            </a:endParaRPr>
          </a:p>
        </p:txBody>
      </p:sp>
    </p:spTree>
    <p:custDataLst>
      <p:tags r:id="rId1"/>
    </p:custDataLst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rcRect l="31471" t="46005" r="13763"/>
          <a:stretch>
            <a:fillRect/>
          </a:stretch>
        </p:blipFill>
        <p:spPr bwMode="auto">
          <a:xfrm>
            <a:off x="5346700" y="-1389063"/>
            <a:ext cx="37973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 l="5554" t="14003" r="-243" b="27165"/>
          <a:stretch>
            <a:fillRect/>
          </a:stretch>
        </p:blipFill>
        <p:spPr bwMode="auto">
          <a:xfrm>
            <a:off x="0" y="3867150"/>
            <a:ext cx="5651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组合 15"/>
          <p:cNvGrpSpPr/>
          <p:nvPr/>
        </p:nvGrpSpPr>
        <p:grpSpPr bwMode="auto">
          <a:xfrm>
            <a:off x="3530600" y="1120775"/>
            <a:ext cx="2090738" cy="1595438"/>
            <a:chOff x="97624" y="1048198"/>
            <a:chExt cx="2090238" cy="1595560"/>
          </a:xfrm>
        </p:grpSpPr>
        <p:pic>
          <p:nvPicPr>
            <p:cNvPr id="26631" name="图片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624" y="1048198"/>
              <a:ext cx="2090238" cy="1595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5"/>
            <p:cNvSpPr txBox="1"/>
            <p:nvPr/>
          </p:nvSpPr>
          <p:spPr>
            <a:xfrm>
              <a:off x="612803" y="1403825"/>
              <a:ext cx="1157010" cy="719193"/>
            </a:xfrm>
            <a:prstGeom prst="rect">
              <a:avLst/>
            </a:prstGeom>
            <a:noFill/>
          </p:spPr>
          <p:txBody>
            <a:bodyPr lIns="0" tIns="0" rIns="0" bIns="0">
              <a:normAutofit fontScale="72500"/>
            </a:bodyPr>
            <a:lstStyle/>
            <a:p>
              <a:pPr algn="ctr">
                <a:defRPr/>
              </a:pPr>
              <a:r>
                <a:rPr lang="zh-CN" altLang="en-US" sz="5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二</a:t>
              </a:r>
              <a:endParaRPr lang="zh-CN" altLang="en-US" sz="5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1331595" y="2860040"/>
            <a:ext cx="6642735" cy="744537"/>
            <a:chOff x="1907704" y="2859782"/>
            <a:chExt cx="5337119" cy="744332"/>
          </a:xfrm>
        </p:grpSpPr>
        <p:sp>
          <p:nvSpPr>
            <p:cNvPr id="26629" name="TextBox 7"/>
            <p:cNvSpPr>
              <a:spLocks noChangeArrowheads="1"/>
            </p:cNvSpPr>
            <p:nvPr/>
          </p:nvSpPr>
          <p:spPr bwMode="auto">
            <a:xfrm>
              <a:off x="1907704" y="2859782"/>
              <a:ext cx="5337119" cy="5408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CN" altLang="en-US" sz="4400" b="1">
                  <a:solidFill>
                    <a:srgbClr val="0796A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政策依据</a:t>
              </a:r>
              <a:endParaRPr lang="zh-CN" altLang="en-US" sz="4400" b="1">
                <a:solidFill>
                  <a:srgbClr val="0796A5"/>
                </a:solidFill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6630" name="TextBox 12"/>
            <p:cNvSpPr txBox="1"/>
            <p:nvPr/>
          </p:nvSpPr>
          <p:spPr bwMode="auto">
            <a:xfrm>
              <a:off x="2968143" y="3364468"/>
              <a:ext cx="2971769" cy="2396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36000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30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4294967295"/>
          </p:nvPr>
        </p:nvSpPr>
        <p:spPr bwMode="auto">
          <a:xfrm>
            <a:off x="611505" y="628015"/>
            <a:ext cx="7700645" cy="303339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/>
          <a:p>
            <a:pPr marL="0" indent="457200" latinLnBrk="0">
              <a:lnSpc>
                <a:spcPct val="150000"/>
              </a:lnSpc>
              <a:spcBef>
                <a:spcPts val="0"/>
              </a:spcBef>
              <a:buNone/>
            </a:pPr>
            <a:r>
              <a:rPr lang="zh-CN" alt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sym typeface="+mn-ea"/>
              </a:rPr>
              <a:t>根据《中华人民共和国突发事件应对法》《中华人民共和国防洪法》《中华人民共和国防震减灾法》《中华人民共和国气象法》《自然灾害救助条例》《黑龙江省自然灾害救助办法》及国家有关救灾工作方针、政策和原则，并与《鸡西市自然灾害救助应急保障预案》和《密山市突发事件总体应急预案》相衔接，结合我市自然灾害救助工作实际，制定本预案。</a:t>
            </a:r>
            <a:endParaRPr lang="zh-CN" altLang="en-US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sym typeface="+mn-ea"/>
            </a:endParaRPr>
          </a:p>
          <a:p>
            <a:pPr marL="0" indent="0" latinLnBrk="0">
              <a:lnSpc>
                <a:spcPct val="150000"/>
              </a:lnSpc>
              <a:spcBef>
                <a:spcPts val="0"/>
              </a:spcBef>
              <a:buNone/>
            </a:pPr>
            <a:endParaRPr lang="zh-CN" altLang="en-US" sz="2000" smtClean="0">
              <a:latin typeface="仿宋_GB2312" panose="02010609030101010101" charset="-122"/>
              <a:ea typeface="仿宋_GB2312" panose="02010609030101010101" charset="-122"/>
              <a:cs typeface="宋体" panose="02010600030101010101" pitchFamily="2" charset="-122"/>
              <a:sym typeface="+mn-ea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图片 13"/>
          <p:cNvPicPr>
            <a:picLocks noChangeAspect="1"/>
          </p:cNvPicPr>
          <p:nvPr/>
        </p:nvPicPr>
        <p:blipFill>
          <a:blip r:embed="rId1"/>
          <a:srcRect l="31471" t="46005" r="13763"/>
          <a:stretch>
            <a:fillRect/>
          </a:stretch>
        </p:blipFill>
        <p:spPr bwMode="auto">
          <a:xfrm>
            <a:off x="5346700" y="-1389063"/>
            <a:ext cx="3797300" cy="1928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" name="图片 14"/>
          <p:cNvPicPr>
            <a:picLocks noChangeAspect="1"/>
          </p:cNvPicPr>
          <p:nvPr/>
        </p:nvPicPr>
        <p:blipFill>
          <a:blip r:embed="rId2"/>
          <a:srcRect l="5554" t="14003" r="-243" b="27165"/>
          <a:stretch>
            <a:fillRect/>
          </a:stretch>
        </p:blipFill>
        <p:spPr bwMode="auto">
          <a:xfrm>
            <a:off x="0" y="3867150"/>
            <a:ext cx="5651500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16" name="组合 15"/>
          <p:cNvGrpSpPr/>
          <p:nvPr/>
        </p:nvGrpSpPr>
        <p:grpSpPr bwMode="auto">
          <a:xfrm>
            <a:off x="3530600" y="1120775"/>
            <a:ext cx="2090738" cy="1595438"/>
            <a:chOff x="97624" y="1048198"/>
            <a:chExt cx="2090238" cy="1595560"/>
          </a:xfrm>
        </p:grpSpPr>
        <p:pic>
          <p:nvPicPr>
            <p:cNvPr id="26631" name="图片 16"/>
            <p:cNvPicPr>
              <a:picLocks noChangeAspect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97624" y="1048198"/>
              <a:ext cx="2090238" cy="159556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8" name="TextBox 5"/>
            <p:cNvSpPr txBox="1"/>
            <p:nvPr/>
          </p:nvSpPr>
          <p:spPr>
            <a:xfrm>
              <a:off x="612803" y="1403825"/>
              <a:ext cx="1157010" cy="719193"/>
            </a:xfrm>
            <a:prstGeom prst="rect">
              <a:avLst/>
            </a:prstGeom>
            <a:noFill/>
          </p:spPr>
          <p:txBody>
            <a:bodyPr lIns="0" tIns="0" rIns="0" bIns="0">
              <a:normAutofit fontScale="72500"/>
            </a:bodyPr>
            <a:lstStyle/>
            <a:p>
              <a:pPr algn="ctr">
                <a:defRPr/>
              </a:pPr>
              <a:r>
                <a:rPr lang="zh-CN" altLang="en-US" sz="5400" b="1" dirty="0">
                  <a:solidFill>
                    <a:schemeClr val="bg1"/>
                  </a:solidFill>
                  <a:latin typeface="+mn-lt"/>
                  <a:ea typeface="+mn-ea"/>
                  <a:cs typeface="+mn-ea"/>
                  <a:sym typeface="+mn-lt"/>
                </a:rPr>
                <a:t>三</a:t>
              </a:r>
              <a:endParaRPr lang="zh-CN" altLang="en-US" sz="5400" b="1" dirty="0">
                <a:solidFill>
                  <a:schemeClr val="bg1"/>
                </a:solidFill>
                <a:latin typeface="+mn-lt"/>
                <a:ea typeface="+mn-ea"/>
                <a:cs typeface="+mn-ea"/>
                <a:sym typeface="+mn-lt"/>
              </a:endParaRPr>
            </a:p>
          </p:txBody>
        </p:sp>
      </p:grpSp>
      <p:grpSp>
        <p:nvGrpSpPr>
          <p:cNvPr id="19" name="组合 18"/>
          <p:cNvGrpSpPr/>
          <p:nvPr/>
        </p:nvGrpSpPr>
        <p:grpSpPr bwMode="auto">
          <a:xfrm>
            <a:off x="1908175" y="2859088"/>
            <a:ext cx="5337175" cy="744537"/>
            <a:chOff x="1907704" y="2859782"/>
            <a:chExt cx="5337119" cy="744332"/>
          </a:xfrm>
        </p:grpSpPr>
        <p:sp>
          <p:nvSpPr>
            <p:cNvPr id="26629" name="TextBox 7"/>
            <p:cNvSpPr>
              <a:spLocks noChangeArrowheads="1"/>
            </p:cNvSpPr>
            <p:nvPr/>
          </p:nvSpPr>
          <p:spPr bwMode="auto">
            <a:xfrm>
              <a:off x="1907704" y="2859782"/>
              <a:ext cx="5337119" cy="540871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0" tIns="0" rIns="0" bIns="0">
              <a:spAutoFit/>
            </a:bodyPr>
            <a:lstStyle/>
            <a:p>
              <a:pPr algn="ctr">
                <a:lnSpc>
                  <a:spcPct val="80000"/>
                </a:lnSpc>
              </a:pPr>
              <a:r>
                <a:rPr lang="zh-CN" altLang="en-US" sz="4400" b="1">
                  <a:solidFill>
                    <a:srgbClr val="0796A5"/>
                  </a:solidFill>
                  <a:latin typeface="Arial" panose="020B0604020202020204" pitchFamily="34" charset="0"/>
                  <a:ea typeface="微软雅黑" panose="020B0503020204020204" pitchFamily="34" charset="-122"/>
                  <a:sym typeface="+mn-lt"/>
                </a:rPr>
                <a:t>主要内容</a:t>
              </a:r>
              <a:endParaRPr lang="zh-CN" altLang="en-US" sz="4400" b="1">
                <a:solidFill>
                  <a:srgbClr val="0796A5"/>
                </a:solidFill>
                <a:ea typeface="微软雅黑" panose="020B0503020204020204" pitchFamily="34" charset="-122"/>
                <a:sym typeface="+mn-lt"/>
              </a:endParaRPr>
            </a:p>
          </p:txBody>
        </p:sp>
        <p:sp>
          <p:nvSpPr>
            <p:cNvPr id="26630" name="TextBox 12"/>
            <p:cNvSpPr txBox="1"/>
            <p:nvPr/>
          </p:nvSpPr>
          <p:spPr bwMode="auto">
            <a:xfrm>
              <a:off x="2968143" y="3364468"/>
              <a:ext cx="2971769" cy="23964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lIns="360000" tIns="0" rIns="0" bIns="0" anchor="ctr"/>
            <a:lstStyle/>
            <a:p>
              <a:pPr>
                <a:lnSpc>
                  <a:spcPct val="120000"/>
                </a:lnSpc>
              </a:pPr>
              <a:endParaRPr lang="zh-CN" altLang="en-US" sz="1300">
                <a:solidFill>
                  <a:srgbClr val="595959"/>
                </a:solidFill>
                <a:latin typeface="Arial" panose="020B0604020202020204" pitchFamily="34" charset="0"/>
                <a:ea typeface="微软雅黑" panose="020B0503020204020204" pitchFamily="34" charset="-122"/>
                <a:sym typeface="+mn-lt"/>
              </a:endParaRPr>
            </a:p>
          </p:txBody>
        </p:sp>
      </p:grp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/>
        </p:nvSpPr>
        <p:spPr bwMode="auto">
          <a:xfrm>
            <a:off x="3023235" y="483870"/>
            <a:ext cx="3096895" cy="31242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1</a:t>
            </a:r>
            <a:r>
              <a:rPr lang="zh-CN" alt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、</a:t>
            </a:r>
            <a:r>
              <a:rPr lang="zh-CN" alt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总则</a:t>
            </a:r>
            <a:endParaRPr lang="zh-CN" altLang="en-US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187450" y="1491615"/>
            <a:ext cx="6505575" cy="161099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457200" algn="l" latinLnBrk="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明确本应急预案的编制目的、编制依据，规范适用范围和工作原则。</a:t>
            </a:r>
            <a:endParaRPr lang="zh-CN" altLang="en-US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cs typeface="+mn-cs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2"/>
          <p:cNvSpPr>
            <a:spLocks noGrp="1" noChangeArrowheads="1"/>
          </p:cNvSpPr>
          <p:nvPr/>
        </p:nvSpPr>
        <p:spPr bwMode="auto">
          <a:xfrm>
            <a:off x="2280920" y="483870"/>
            <a:ext cx="4582160" cy="312420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algn="ctr"/>
            <a:r>
              <a:rPr lang="en-US" altLang="zh-CN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2</a:t>
            </a:r>
            <a:r>
              <a:rPr lang="zh-CN" alt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、组织指挥体系与</a:t>
            </a:r>
            <a:r>
              <a:rPr lang="zh-CN" alt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职责</a:t>
            </a:r>
            <a:endParaRPr lang="zh-CN" altLang="en-US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cs typeface="+mn-cs"/>
              <a:sym typeface="+mn-lt"/>
            </a:endParaRPr>
          </a:p>
        </p:txBody>
      </p:sp>
      <p:sp>
        <p:nvSpPr>
          <p:cNvPr id="3" name="Rectangle 2"/>
          <p:cNvSpPr>
            <a:spLocks noGrp="1" noChangeArrowheads="1"/>
          </p:cNvSpPr>
          <p:nvPr/>
        </p:nvSpPr>
        <p:spPr bwMode="auto">
          <a:xfrm>
            <a:off x="1187450" y="1491615"/>
            <a:ext cx="6809105" cy="1610995"/>
          </a:xfrm>
          <a:prstGeom prst="rect">
            <a:avLst/>
          </a:prstGeom>
          <a:noFill/>
          <a:ln>
            <a:miter lim="800000"/>
          </a:ln>
        </p:spPr>
        <p:txBody>
          <a:bodyPr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4400" kern="1200">
                <a:solidFill>
                  <a:schemeClr val="tx1"/>
                </a:solidFill>
                <a:latin typeface="+mj-lt"/>
                <a:ea typeface="微软雅黑" panose="020B0503020204020204" pitchFamily="34" charset="-122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Arial" panose="020B0604020202020204" pitchFamily="34" charset="0"/>
                <a:ea typeface="微软雅黑" panose="020B0503020204020204" pitchFamily="34" charset="-122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panose="020F0502020204030204" pitchFamily="34" charset="0"/>
                <a:ea typeface="宋体" panose="02010600030101010101" pitchFamily="2" charset="-122"/>
              </a:defRPr>
            </a:lvl9pPr>
          </a:lstStyle>
          <a:p>
            <a:pPr indent="457200" algn="l" latinLnBrk="0">
              <a:lnSpc>
                <a:spcPct val="150000"/>
              </a:lnSpc>
            </a:pPr>
            <a:r>
              <a:rPr lang="zh-CN" altLang="en-US" sz="240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微软雅黑" panose="020B0503020204020204" pitchFamily="34" charset="-122"/>
                <a:cs typeface="+mn-cs"/>
                <a:sym typeface="+mn-lt"/>
              </a:rPr>
              <a:t>明确自然灾害救助应急工作指挥体系与职责，设定领导机构、办事机构以及专家咨询委员会，明确成员单位工作职责。</a:t>
            </a:r>
            <a:endParaRPr lang="zh-CN" altLang="en-US" sz="2400" dirty="0" smtClean="0">
              <a:solidFill>
                <a:schemeClr val="accent6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微软雅黑" panose="020B0503020204020204" pitchFamily="34" charset="-122"/>
              <a:cs typeface="+mn-cs"/>
              <a:sym typeface="+mn-lt"/>
            </a:endParaRPr>
          </a:p>
        </p:txBody>
      </p:sp>
    </p:spTree>
  </p:cSld>
  <p:clrMapOvr>
    <a:masterClrMapping/>
  </p:clrMapOvr>
  <p:transition spd="slow" advTm="0">
    <p:fade/>
  </p:transition>
  <p:timing>
    <p:tnLst>
      <p:par>
        <p:cTn id="1" dur="indefinite" restart="never" nodeType="tmRoot"/>
      </p:par>
    </p:tnLst>
  </p:timing>
</p:sld>
</file>

<file path=ppt/tags/tag1.xml><?xml version="1.0" encoding="utf-8"?>
<p:tagLst xmlns:p="http://schemas.openxmlformats.org/presentationml/2006/main">
  <p:tag name="ISLIDE.DIAGRAM" val="c8dd9c6d-ea2b-45e4-b0e9-693c77779a54"/>
</p:tagLst>
</file>

<file path=ppt/tags/tag2.xml><?xml version="1.0" encoding="utf-8"?>
<p:tagLst xmlns:p="http://schemas.openxmlformats.org/presentationml/2006/main">
  <p:tag name="SELECTED" val="True"/>
</p:tagLst>
</file>

<file path=ppt/tags/tag3.xml><?xml version="1.0" encoding="utf-8"?>
<p:tagLst xmlns:p="http://schemas.openxmlformats.org/presentationml/2006/main">
  <p:tag name="COMMONDATA" val="eyJoZGlkIjoiNThkNTk3NjJhNDU4M2RiNDM1NTI5Yjg3MWMyNTBkY2QifQ=="/>
</p:tagLst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5.jpeg"/></Relationships>
</file>

<file path=ppt/theme/theme1.xml><?xml version="1.0" encoding="utf-8"?>
<a:theme xmlns:a="http://schemas.openxmlformats.org/drawingml/2006/main" name="Office 主题​​">
  <a:themeElements>
    <a:clrScheme name="自定义 2">
      <a:dk1>
        <a:srgbClr val="000000"/>
      </a:dk1>
      <a:lt1>
        <a:srgbClr val="FFFFFF"/>
      </a:lt1>
      <a:dk2>
        <a:srgbClr val="FFFFFF"/>
      </a:dk2>
      <a:lt2>
        <a:srgbClr val="FFFFFF"/>
      </a:lt2>
      <a:accent1>
        <a:srgbClr val="1368AA"/>
      </a:accent1>
      <a:accent2>
        <a:srgbClr val="1474AC"/>
      </a:accent2>
      <a:accent3>
        <a:srgbClr val="1CA0AF"/>
      </a:accent3>
      <a:accent4>
        <a:srgbClr val="87C1A4"/>
      </a:accent4>
      <a:accent5>
        <a:srgbClr val="61B9D2"/>
      </a:accent5>
      <a:accent6>
        <a:srgbClr val="1D7BB4"/>
      </a:accent6>
      <a:hlink>
        <a:srgbClr val="326E84"/>
      </a:hlink>
      <a:folHlink>
        <a:srgbClr val="5B9DBB"/>
      </a:folHlink>
    </a:clrScheme>
    <a:fontScheme name="xrj1t3ks">
      <a:majorFont>
        <a:latin typeface="Arial"/>
        <a:ea typeface="微软雅黑"/>
        <a:cs typeface=""/>
      </a:majorFont>
      <a:minorFont>
        <a:latin typeface="Arial"/>
        <a:ea typeface="微软雅黑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blipFill>
          <a:blip xmlns:r="http://schemas.openxmlformats.org/officeDocument/2006/relationships" r:embed="rId1"/>
          <a:stretch>
            <a:fillRect/>
          </a:stretch>
        </a:blipFill>
        <a:ln>
          <a:noFill/>
        </a:ln>
      </a:spPr>
      <a:bodyPr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none" lIns="0" tIns="0" rIns="0" bIns="0" rtlCol="0">
        <a:spAutoFit/>
      </a:bodyPr>
      <a:lstStyle>
        <a:defPPr>
          <a:defRPr sz="1600" b="1" dirty="0" smtClean="0">
            <a:solidFill>
              <a:schemeClr val="accent6"/>
            </a:solidFill>
            <a:latin typeface="微软雅黑" panose="020B0503020204020204" pitchFamily="34" charset="-122"/>
            <a:ea typeface="微软雅黑" panose="020B0503020204020204" pitchFamily="34" charset="-122"/>
          </a:defRPr>
        </a:defPPr>
      </a:lstStyle>
    </a:tx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ppt/theme/themeOverride2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ppt/theme/themeOverride3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ppt/theme/themeOverride4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ppt/theme/themeOverride5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ppt/theme/themeOverride6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ppt/theme/themeOverride7.xml><?xml version="1.0" encoding="utf-8"?>
<a:themeOverride xmlns:a="http://schemas.openxmlformats.org/drawingml/2006/main">
  <a:clrScheme name="自定义 2">
    <a:dk1>
      <a:srgbClr val="000000"/>
    </a:dk1>
    <a:lt1>
      <a:srgbClr val="FFFFFF"/>
    </a:lt1>
    <a:dk2>
      <a:srgbClr val="FFFFFF"/>
    </a:dk2>
    <a:lt2>
      <a:srgbClr val="FFFFFF"/>
    </a:lt2>
    <a:accent1>
      <a:srgbClr val="1368AA"/>
    </a:accent1>
    <a:accent2>
      <a:srgbClr val="1474AC"/>
    </a:accent2>
    <a:accent3>
      <a:srgbClr val="1CA0AF"/>
    </a:accent3>
    <a:accent4>
      <a:srgbClr val="87C1A4"/>
    </a:accent4>
    <a:accent5>
      <a:srgbClr val="61B9D2"/>
    </a:accent5>
    <a:accent6>
      <a:srgbClr val="1D7BB4"/>
    </a:accent6>
    <a:hlink>
      <a:srgbClr val="326E84"/>
    </a:hlink>
    <a:folHlink>
      <a:srgbClr val="5B9DBB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846</Words>
  <Application>WPS 演示</Application>
  <PresentationFormat>全屏显示(16:9)</PresentationFormat>
  <Paragraphs>79</Paragraphs>
  <Slides>19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9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19</vt:i4>
      </vt:variant>
    </vt:vector>
  </HeadingPairs>
  <TitlesOfParts>
    <vt:vector size="29" baseType="lpstr">
      <vt:lpstr>Arial</vt:lpstr>
      <vt:lpstr>宋体</vt:lpstr>
      <vt:lpstr>Wingdings</vt:lpstr>
      <vt:lpstr>Calibri</vt:lpstr>
      <vt:lpstr>微软雅黑</vt:lpstr>
      <vt:lpstr>仿宋_GB2312</vt:lpstr>
      <vt:lpstr>Arial Unicode MS</vt:lpstr>
      <vt:lpstr>黑体</vt:lpstr>
      <vt:lpstr>仿宋</vt:lpstr>
      <vt:lpstr>Office 主题​​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kingpub</dc:creator>
  <cp:lastModifiedBy>-     soumns</cp:lastModifiedBy>
  <cp:revision>990</cp:revision>
  <dcterms:created xsi:type="dcterms:W3CDTF">2015-04-24T01:01:00Z</dcterms:created>
  <dcterms:modified xsi:type="dcterms:W3CDTF">2024-12-11T02:01:37Z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2052-12.1.0.19302</vt:lpwstr>
  </property>
  <property fmtid="{D5CDD505-2E9C-101B-9397-08002B2CF9AE}" pid="3" name="ICV">
    <vt:lpwstr>E097DABB57A24DB2BF4FAD8FD946694E_13</vt:lpwstr>
  </property>
</Properties>
</file>