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20.pn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8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9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0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4151" y="1667820"/>
            <a:ext cx="6431037" cy="208597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14999"/>
              </a:lnSpc>
            </a:pPr>
            <a:r>
              <a:rPr lang="en-US" b="true" sz="5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突发环境事件应急预案政策解读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73201" y="4682453"/>
            <a:ext cx="2800350" cy="50482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汇报人：文小库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3201" y="5213768"/>
            <a:ext cx="3371850" cy="50482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2024-11-19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 rot="0"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典型案例分析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6800" y="2235958"/>
            <a:ext cx="3905833" cy="1129392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某化工厂泄漏事件。由于储罐泄漏导致有毒化学物质进入环境，造成周围居民健康受损和生态破坏。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6800" y="1629875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案例一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27972" y="2207383"/>
            <a:ext cx="3905833" cy="1129392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某地区雾霾事件。由于工业废气排放和汽车尾气等因素，导致该地区空气质量严重超标，引发呼吸道疾病高发。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88535" y="5255554"/>
            <a:ext cx="3905833" cy="1143173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某核电站泄漏事故。由于设备故障导致放射性物质泄漏，对周围环境和人类健康造成长期危害。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88535" y="1629875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案例二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6774" y="5284129"/>
            <a:ext cx="3905833" cy="1143173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某水源地污染事件。由于上游工厂排放废水导致水源地受到污染，影响当地居民饮水安全。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7362" y="4706621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案例三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2" id="12"/>
          <p:cNvSpPr txBox="true"/>
          <p:nvPr/>
        </p:nvSpPr>
        <p:spPr>
          <a:xfrm rot="0">
            <a:off x="4170154" y="1730269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4" id="14"/>
          <p:cNvSpPr txBox="true"/>
          <p:nvPr/>
        </p:nvSpPr>
        <p:spPr>
          <a:xfrm rot="0">
            <a:off x="6984704" y="1730269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AutoShape 15" id="15"/>
          <p:cNvSpPr/>
          <p:nvPr/>
        </p:nvSpPr>
        <p:spPr>
          <a:xfrm rot="0"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6" id="16"/>
          <p:cNvSpPr txBox="true"/>
          <p:nvPr/>
        </p:nvSpPr>
        <p:spPr>
          <a:xfrm rot="0">
            <a:off x="6945267" y="4778440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AutoShape 17" id="17"/>
          <p:cNvSpPr/>
          <p:nvPr/>
        </p:nvSpPr>
        <p:spPr>
          <a:xfrm rot="0"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8" id="18"/>
          <p:cNvSpPr txBox="true"/>
          <p:nvPr/>
        </p:nvSpPr>
        <p:spPr>
          <a:xfrm rot="0">
            <a:off x="4130717" y="4778440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988535" y="4801871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案例四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4328" y="2562857"/>
            <a:ext cx="7405389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true" sz="8400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4328" y="3931317"/>
            <a:ext cx="10663343" cy="2183945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07122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应急预案编制流程与内容要求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8461" r="18461"/>
          <a:stretch>
            <a:fillRect/>
          </a:stretch>
        </p:blipFill>
        <p:spPr>
          <a:xfrm rot="0"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82606" y="1947878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明确应急预案适用的突发环境事件类型和级别。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82606" y="1370655"/>
            <a:ext cx="4219575" cy="738707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确定编制范围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2606" y="371297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成立应急预案编制小组，明确各成员职责和任务。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2606" y="3116450"/>
            <a:ext cx="4219575" cy="736876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组建编制小组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2606" y="537710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收集相关法律法规、技术标准、应急预案编制指南等资料，并进行分析。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2606" y="4799881"/>
            <a:ext cx="4219575" cy="749453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资料收集与分析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编制准备工作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2238" y="1676264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2238" y="3414840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2238" y="5136121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4" id="14"/>
          <p:cNvSpPr/>
          <p:nvPr/>
        </p:nvSpPr>
        <p:spPr>
          <a:xfrm rot="0"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5" id="15"/>
          <p:cNvSpPr/>
          <p:nvPr/>
        </p:nvSpPr>
        <p:spPr>
          <a:xfrm rot="0"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51642" y="400638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751642" y="192054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21875" r="21875"/>
          <a:stretch>
            <a:fillRect/>
          </a:stretch>
        </p:blipFill>
        <p:spPr>
          <a:xfrm rot="0"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30579" y="2089154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风险评估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0579" y="2610429"/>
            <a:ext cx="6238875" cy="950067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对可能发生的突发环境事件进行风险评估，确定事件可能造成的危害程度、影响范围和紧急程度。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0579" y="4183053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资源调查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0579" y="4712439"/>
            <a:ext cx="6238875" cy="936429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调查应急资源，包括应急队伍、物资、设备、技术等，评估其可用性和可靠性。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风险评估与资源调查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13193" r="13193"/>
          <a:stretch>
            <a:fillRect/>
          </a:stretch>
        </p:blipFill>
        <p:spPr>
          <a:xfrm rot="0">
            <a:off x="601455" y="1456971"/>
            <a:ext cx="5140491" cy="465535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007772" y="1924848"/>
            <a:ext cx="5064406" cy="89832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明确应急指挥体系，包括指挥机构、职责分工、通讯联络等。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007772" y="1456971"/>
            <a:ext cx="5064406" cy="449970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应急指挥体系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07772" y="3539953"/>
            <a:ext cx="5064406" cy="884543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制定应急响应程序，明确接警、响应、处置、救援、恢复等环节的流程和措施。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07772" y="3122433"/>
            <a:ext cx="5064406" cy="436189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应急响应程序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07772" y="5213997"/>
            <a:ext cx="5064406" cy="89832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制定应急保障措施，包括物资保障、资金保障、医疗卫生保障、交通运输保障等。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07772" y="4768434"/>
            <a:ext cx="5064406" cy="422408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应急保障措施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预案内容编写要点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282340" y="2341090"/>
            <a:ext cx="3487460" cy="3588254"/>
          </a:xfrm>
          <a:prstGeom prst="roundRect">
            <a:avLst>
              <a:gd fmla="val 684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4377090" y="2341090"/>
            <a:ext cx="3487460" cy="3588254"/>
          </a:xfrm>
          <a:prstGeom prst="roundRect">
            <a:avLst>
              <a:gd fmla="val 684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AutoShape 4" id="4"/>
          <p:cNvSpPr/>
          <p:nvPr/>
        </p:nvSpPr>
        <p:spPr>
          <a:xfrm rot="0">
            <a:off x="471840" y="2341090"/>
            <a:ext cx="3487460" cy="3588254"/>
          </a:xfrm>
          <a:prstGeom prst="roundRect">
            <a:avLst>
              <a:gd fmla="val 684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5" id="5"/>
          <p:cNvSpPr txBox="true"/>
          <p:nvPr/>
        </p:nvSpPr>
        <p:spPr>
          <a:xfrm rot="0">
            <a:off x="882070" y="3930616"/>
            <a:ext cx="2667000" cy="145277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对应急预案进行审核，确保其科学性、合理性和可操作性。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82070" y="3181752"/>
            <a:ext cx="2667000" cy="527118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审核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审核、发布与实施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15000" r="15000"/>
          <a:stretch>
            <a:fillRect/>
          </a:stretch>
        </p:blipFill>
        <p:spPr>
          <a:xfrm rot="0">
            <a:off x="2414694" y="1693793"/>
            <a:ext cx="1294595" cy="1294595"/>
          </a:xfrm>
          <a:prstGeom prst="round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787321" y="3945231"/>
            <a:ext cx="2667000" cy="145277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将审核通过的应急预案进行发布，明确其适用范围和启动条件。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87321" y="3196367"/>
            <a:ext cx="2667000" cy="527118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发布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15792" r="15792"/>
          <a:stretch>
            <a:fillRect/>
          </a:stretch>
        </p:blipFill>
        <p:spPr>
          <a:xfrm rot="0">
            <a:off x="6319944" y="1708408"/>
            <a:ext cx="1294595" cy="1294595"/>
          </a:xfrm>
          <a:prstGeom prst="round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8692571" y="3939687"/>
            <a:ext cx="2667000" cy="145277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在突发环境事件发生时，按照应急预案进行应急响应和处置，确保人员安全和环境安全。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92571" y="3190824"/>
            <a:ext cx="2667000" cy="527118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实施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l="5833" r="5833"/>
          <a:stretch>
            <a:fillRect/>
          </a:stretch>
        </p:blipFill>
        <p:spPr>
          <a:xfrm rot="0">
            <a:off x="10225194" y="1702864"/>
            <a:ext cx="1294595" cy="1294595"/>
          </a:xfrm>
          <a:prstGeom prst="round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4328" y="2562857"/>
            <a:ext cx="7405389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true" sz="8400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4328" y="3931317"/>
            <a:ext cx="10663343" cy="2183945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07122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应急响应程序及措施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应急响应分级标准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6800" y="2235958"/>
            <a:ext cx="3905833" cy="1129392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影响范围广泛，跨区域或跨国界，需国家层面协调应对。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6800" y="1629875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特别重大环境事件（Ⅰ级）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27972" y="2207383"/>
            <a:ext cx="3905833" cy="1129392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影响范围较大，需多个省份或部门协同处置。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88535" y="5255554"/>
            <a:ext cx="3905833" cy="1143173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影响范围较小，由市级或以下政府或部门负责处置。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88535" y="1629875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重大环境事件（Ⅱ级）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6774" y="5284129"/>
            <a:ext cx="3905833" cy="1143173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影响范围有限，但后果严重，需省级政府或部门组织应对。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7362" y="4706621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较大环境事件（Ⅲ级）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2" id="12"/>
          <p:cNvSpPr txBox="true"/>
          <p:nvPr/>
        </p:nvSpPr>
        <p:spPr>
          <a:xfrm rot="0">
            <a:off x="4170154" y="1730269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4" id="14"/>
          <p:cNvSpPr txBox="true"/>
          <p:nvPr/>
        </p:nvSpPr>
        <p:spPr>
          <a:xfrm rot="0">
            <a:off x="6984704" y="1730269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AutoShape 15" id="15"/>
          <p:cNvSpPr/>
          <p:nvPr/>
        </p:nvSpPr>
        <p:spPr>
          <a:xfrm rot="0"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6" id="16"/>
          <p:cNvSpPr txBox="true"/>
          <p:nvPr/>
        </p:nvSpPr>
        <p:spPr>
          <a:xfrm rot="0">
            <a:off x="6945267" y="4778440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AutoShape 17" id="17"/>
          <p:cNvSpPr/>
          <p:nvPr/>
        </p:nvSpPr>
        <p:spPr>
          <a:xfrm rot="0"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8" id="18"/>
          <p:cNvSpPr txBox="true"/>
          <p:nvPr/>
        </p:nvSpPr>
        <p:spPr>
          <a:xfrm rot="0">
            <a:off x="4130717" y="4778440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988535" y="4801871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一般环境事件（Ⅳ级）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4806" r="4806"/>
          <a:stretch>
            <a:fillRect/>
          </a:stretch>
        </p:blipFill>
        <p:spPr>
          <a:xfrm rot="0">
            <a:off x="685732" y="4432100"/>
            <a:ext cx="2667000" cy="19621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t="4445" b="4445"/>
          <a:stretch>
            <a:fillRect/>
          </a:stretch>
        </p:blipFill>
        <p:spPr>
          <a:xfrm rot="0">
            <a:off x="685732" y="1696920"/>
            <a:ext cx="2667000" cy="19621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t="10513" b="10513"/>
          <a:stretch>
            <a:fillRect/>
          </a:stretch>
        </p:blipFill>
        <p:spPr>
          <a:xfrm rot="0">
            <a:off x="6474634" y="4424919"/>
            <a:ext cx="2667000" cy="19621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218" r="218"/>
          <a:stretch>
            <a:fillRect/>
          </a:stretch>
        </p:blipFill>
        <p:spPr>
          <a:xfrm rot="0">
            <a:off x="6474634" y="1696920"/>
            <a:ext cx="2667000" cy="196215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现场处置程序与方法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70998" y="2046213"/>
            <a:ext cx="2426717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初步评估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70998" y="2461748"/>
            <a:ext cx="2267763" cy="1197322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迅速了解事件情况，评估影响范围和危害程度，确定初步应对措施。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84637" y="2046213"/>
            <a:ext cx="2426717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紧急处置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84637" y="2461748"/>
            <a:ext cx="2267763" cy="1197322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采取必要措施，控制事态发展，防止污染物扩散和危害扩大。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46529" y="4783754"/>
            <a:ext cx="2426717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人员疏散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46529" y="5196928"/>
            <a:ext cx="2267763" cy="1197322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根据事件情况，及时疏散受影响人员，确保人员安全。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60169" y="4783754"/>
            <a:ext cx="2426717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医疗救治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360169" y="5196928"/>
            <a:ext cx="2267763" cy="1197322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对受伤人员及时救治，确保受伤人员得到及时有效的医疗救治。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t="16208" b="16208"/>
          <a:stretch>
            <a:fillRect/>
          </a:stretch>
        </p:blipFill>
        <p:spPr>
          <a:xfrm rot="0"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后期处置与恢复工作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4113475" y="1643082"/>
            <a:ext cx="3657600" cy="221985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TextBox 5" id="5"/>
          <p:cNvSpPr txBox="true"/>
          <p:nvPr/>
        </p:nvSpPr>
        <p:spPr>
          <a:xfrm rot="0">
            <a:off x="4312581" y="1893684"/>
            <a:ext cx="3251104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环境监测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12581" y="2463837"/>
            <a:ext cx="3251104" cy="105585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对事件现场及周边环境进行持续监测，确保环境安全。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8070842" y="1650556"/>
            <a:ext cx="3657600" cy="221985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TextBox 8" id="8"/>
          <p:cNvSpPr txBox="true"/>
          <p:nvPr/>
        </p:nvSpPr>
        <p:spPr>
          <a:xfrm rot="0">
            <a:off x="8269948" y="1901159"/>
            <a:ext cx="3251104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损害评估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69948" y="2471312"/>
            <a:ext cx="3251104" cy="105585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对事件造成的损害进行评估，包括直接经济损失和间接影响等。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4120950" y="4294709"/>
            <a:ext cx="3657600" cy="221985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TextBox 11" id="11"/>
          <p:cNvSpPr txBox="true"/>
          <p:nvPr/>
        </p:nvSpPr>
        <p:spPr>
          <a:xfrm rot="0">
            <a:off x="4320056" y="4545312"/>
            <a:ext cx="3251104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恢复计划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20056" y="5115465"/>
            <a:ext cx="3251104" cy="105585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制定恢复计划，包括环境恢复、生态修复、重建等，确保受影响区域尽快恢复正常状态。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8078316" y="4302184"/>
            <a:ext cx="3657600" cy="221985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TextBox 14" id="14"/>
          <p:cNvSpPr txBox="true"/>
          <p:nvPr/>
        </p:nvSpPr>
        <p:spPr>
          <a:xfrm rot="0">
            <a:off x="8277423" y="4552787"/>
            <a:ext cx="3251104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总结与改进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77423" y="5122940"/>
            <a:ext cx="3251104" cy="105585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对事件应急处置过程进行总结，分析存在的问题和不足，提出改进措施和建议。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371491" y="4805"/>
            <a:ext cx="2795135" cy="1177290"/>
          </a:xfrm>
          <a:prstGeom prst="rect">
            <a:avLst/>
          </a:prstGeom>
          <a:ln/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b="true" sz="5700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 录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747211" y="1134470"/>
            <a:ext cx="2127531" cy="356454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norm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en-US" b="true" sz="1350">
                <a:solidFill>
                  <a:srgbClr val="232323">
                    <a:alpha val="6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13841" y="1490924"/>
            <a:ext cx="6733634" cy="5121354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Autofit/>
          </a:bodyPr>
          <a:lstStyle/>
          <a:p>
            <a:pPr lvl="1" indent="-228600" marL="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应急预案概述</a:t>
            </a:r>
          </a:p>
          <a:p>
            <a:pPr lvl="1" indent="-228600" marL="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突发环境事件分类与特点</a:t>
            </a:r>
          </a:p>
          <a:p>
            <a:pPr lvl="1" indent="-228600" marL="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应急预案编制流程与内容要求</a:t>
            </a:r>
          </a:p>
          <a:p>
            <a:pPr lvl="1" indent="-228600" marL="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应急响应程序及措施</a:t>
            </a:r>
          </a:p>
          <a:p>
            <a:pPr lvl="1" indent="-228600" marL="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监督管理与法律责任</a:t>
            </a:r>
          </a:p>
          <a:p>
            <a:pPr lvl="1" indent="-228600" marL="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总结与展望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4328" y="2562857"/>
            <a:ext cx="7405389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true" sz="8400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4328" y="3931317"/>
            <a:ext cx="10663343" cy="2183945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07122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监督管理与法律责任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0082" r="10082" t="0"/>
          <a:stretch>
            <a:fillRect/>
          </a:stretch>
        </p:blipFill>
        <p:spPr>
          <a:xfrm rot="0"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82606" y="1947878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企业事业单位应制定应急预案并向相关部门备案，确保预案的合法性和有效性。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82606" y="1370655"/>
            <a:ext cx="4219575" cy="738707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备案制度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2606" y="371297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相关部门对应急预案进行审查，确保其符合法律、法规和标准要求。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2606" y="3116450"/>
            <a:ext cx="4219575" cy="736876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审查制度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2606" y="537710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对应急预案实施情况进行监督检查，发现问题及时督促整改。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2606" y="4799881"/>
            <a:ext cx="4219575" cy="749453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监督制度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预案监督管理制度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2238" y="1676264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2238" y="3414840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2238" y="5136121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4" id="14"/>
          <p:cNvSpPr/>
          <p:nvPr/>
        </p:nvSpPr>
        <p:spPr>
          <a:xfrm rot="0"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5" id="15"/>
          <p:cNvSpPr/>
          <p:nvPr/>
        </p:nvSpPr>
        <p:spPr>
          <a:xfrm rot="0"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1455" y="1456971"/>
            <a:ext cx="5140490" cy="465535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007772" y="1924848"/>
            <a:ext cx="5064406" cy="89832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制定应急预案演练计划，明确演练目的、内容、时间和参与人员。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007772" y="1456971"/>
            <a:ext cx="5064406" cy="449970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演练计划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07772" y="3539953"/>
            <a:ext cx="5064406" cy="884543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按照计划进行演练，记录演练过程和结果，对演练效果进行评估。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07772" y="3122433"/>
            <a:ext cx="5064406" cy="436189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演练实施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07772" y="5213997"/>
            <a:ext cx="5064406" cy="89832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根据评估结果，及时修订和完善应急预案，提高预案的针对性和可操作性。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07772" y="4768434"/>
            <a:ext cx="5064406" cy="422408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评估与改进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预案演练与评估要求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法律责任追究机制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5038" r="5038"/>
          <a:stretch>
            <a:fillRect/>
          </a:stretch>
        </p:blipFill>
        <p:spPr>
          <a:xfrm rot="0">
            <a:off x="8159764" y="1697429"/>
            <a:ext cx="3219437" cy="2386781"/>
          </a:xfrm>
          <a:prstGeom prst="rect">
            <a:avLst/>
          </a:prstGeom>
          <a:noFill/>
        </p:spPr>
      </p:pic>
      <p:sp>
        <p:nvSpPr>
          <p:cNvPr name="TextBox 4" id="4"/>
          <p:cNvSpPr txBox="true"/>
          <p:nvPr/>
        </p:nvSpPr>
        <p:spPr>
          <a:xfrm rot="0">
            <a:off x="8245482" y="4330210"/>
            <a:ext cx="3048000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处罚措施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45482" y="4842646"/>
            <a:ext cx="3048000" cy="124522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对于违法行为和事故责任，采取相应的处罚措施，包括警告、罚款、吊销执照等。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72000" y="4330210"/>
            <a:ext cx="3048000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事故责任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72000" y="4842646"/>
            <a:ext cx="3048000" cy="124522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对于因未执行应急预案而导致的事故，依法追究相关责任人的事故责任。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2790" r="2790" t="0" b="0"/>
          <a:stretch>
            <a:fillRect/>
          </a:stretch>
        </p:blipFill>
        <p:spPr>
          <a:xfrm rot="0">
            <a:off x="4486281" y="1697429"/>
            <a:ext cx="3219437" cy="2386781"/>
          </a:xfrm>
          <a:prstGeom prst="rect">
            <a:avLst/>
          </a:prstGeom>
          <a:noFill/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5150" r="5150"/>
          <a:stretch>
            <a:fillRect/>
          </a:stretch>
        </p:blipFill>
        <p:spPr>
          <a:xfrm rot="0">
            <a:off x="812799" y="1697429"/>
            <a:ext cx="3219437" cy="2386781"/>
          </a:xfrm>
          <a:prstGeom prst="rect">
            <a:avLst/>
          </a:prstGeom>
          <a:noFill/>
        </p:spPr>
      </p:pic>
      <p:sp>
        <p:nvSpPr>
          <p:cNvPr name="TextBox 10" id="10"/>
          <p:cNvSpPr txBox="true"/>
          <p:nvPr/>
        </p:nvSpPr>
        <p:spPr>
          <a:xfrm rot="0">
            <a:off x="898518" y="4330210"/>
            <a:ext cx="3048000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违法责任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8518" y="4835171"/>
            <a:ext cx="3048000" cy="124522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对于未制定应急预案、未备案、未演练等违法行为，依法追究相关责任人的法律责任。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4328" y="2562857"/>
            <a:ext cx="7405389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true" sz="8400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4328" y="3931317"/>
            <a:ext cx="10663343" cy="2183945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07122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总结与展望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13583" r="13583"/>
          <a:stretch>
            <a:fillRect/>
          </a:stretch>
        </p:blipFill>
        <p:spPr>
          <a:xfrm rot="0"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name="TextBox 3" id="3"/>
          <p:cNvSpPr txBox="true"/>
          <p:nvPr/>
        </p:nvSpPr>
        <p:spPr>
          <a:xfrm rot="0">
            <a:off x="539110" y="2972036"/>
            <a:ext cx="3314231" cy="64799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提高了应急响应速度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59848" y="1716027"/>
            <a:ext cx="3314231" cy="1580007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政策对应急预案的制定、演练、物资储备等方面提出了明确要求，使得应急准备工作更加充分。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59848" y="1097369"/>
            <a:ext cx="3314231" cy="62295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96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强化了应急准备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59848" y="4019931"/>
            <a:ext cx="3314231" cy="547835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减轻了环境损害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59848" y="4565142"/>
            <a:ext cx="3314231" cy="1580007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通过及时有效的应急处置，减轻了突发环境事件对环境的损害，保护了人民生命财产安全。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9110" y="3620031"/>
            <a:ext cx="3314231" cy="1580007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政策实施后，各部门和企业的应急响应速度明显提高，能够在短时间内迅速应对突发环境事件。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应急预案政策实施效果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4963" y="2034175"/>
            <a:ext cx="5829300" cy="7810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目前，一些地区和企业的应急预案体系还不够完善，存在覆盖面不全、针对性不强等问题。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4963" y="1575832"/>
            <a:ext cx="5829300" cy="40005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预案体系不完善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963" y="3530045"/>
            <a:ext cx="5829300" cy="7810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部分地区和企业在应急物资储备、应急队伍建设等方面还存在不足，需要加强应急能力建设。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54963" y="3071702"/>
            <a:ext cx="5829300" cy="40005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应急能力有待提高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4963" y="5118981"/>
            <a:ext cx="5829300" cy="7810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在应对突发环境事件时，部门之间的协调机制不够顺畅，影响了应急处置效率。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4963" y="4660638"/>
            <a:ext cx="5829300" cy="40005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协调机制不顺畅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 rot="0"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存在问题及改进建议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562187" y="4881292"/>
            <a:ext cx="6000750" cy="711336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社会参与度提高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67801" y="5523753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公众对环境保护的意识不断提高，未来将有更多的社会力量参与到突发环境事件的应对中来。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6" id="6"/>
          <p:cNvSpPr txBox="true"/>
          <p:nvPr/>
        </p:nvSpPr>
        <p:spPr>
          <a:xfrm rot="0">
            <a:off x="5562187" y="1621998"/>
            <a:ext cx="6000750" cy="666079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信息化程度提高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67801" y="2234038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未来，信息化技术将在突发环境事件应急管理中发挥更加重要的作用，包括预警、监测、处置等环节。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62187" y="3262274"/>
            <a:ext cx="6000750" cy="697555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多元化应对方式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67801" y="3896612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随着科技的不断进步，未来将有更多元化的应对方式出现，如智能化、远程化等，提高应急处置效率。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未来发展趋势预测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12" id="12"/>
          <p:cNvSpPr/>
          <p:nvPr/>
        </p:nvSpPr>
        <p:spPr>
          <a:xfrm rot="0"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0561" y="2085132"/>
            <a:ext cx="7924800" cy="187642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9225">
                <a:solidFill>
                  <a:srgbClr val="07122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THANKS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73571" y="3793879"/>
            <a:ext cx="4943475" cy="49530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感谢观看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4328" y="2562857"/>
            <a:ext cx="7405389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true" sz="8400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4328" y="3931317"/>
            <a:ext cx="10663343" cy="2183945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07122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应急预案概述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51642" y="400638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751642" y="192054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21875" r="21875"/>
          <a:stretch>
            <a:fillRect/>
          </a:stretch>
        </p:blipFill>
        <p:spPr>
          <a:xfrm rot="0"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30579" y="2089154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定义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0579" y="2610429"/>
            <a:ext cx="6238875" cy="950067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应急预案是指针对可能发生的突发事件，为迅速、有效地进行应急响应和救援而预先制定的计划和方案。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0579" y="4183053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作用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0579" y="4712439"/>
            <a:ext cx="6238875" cy="936429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应急预案有助于减少突发事件造成的损失和影响，提高应急响应和救援的效率，保障人民生命财产安全。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定义与作用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7634" r="7634"/>
          <a:stretch>
            <a:fillRect/>
          </a:stretch>
        </p:blipFill>
        <p:spPr>
          <a:xfrm rot="0"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82606" y="1947878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地震、洪水等自然灾害给人民生命财产带来巨大损失，需要制定应急预案以应对。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82606" y="1370655"/>
            <a:ext cx="4219575" cy="738707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自然灾害频发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2606" y="371297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各类生产安全事故、交通事故等频繁发生，给公共安全带来严重威胁。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2606" y="3116450"/>
            <a:ext cx="4219575" cy="736876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事故灾难多发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2606" y="537710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环境污染和生态破坏事件日益增多，需要制定应急预案以保护环境。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2606" y="4799881"/>
            <a:ext cx="4219575" cy="749453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环境保护需求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应急预案编制背景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2238" y="1676264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2238" y="3414840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2238" y="5136121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4" id="14"/>
          <p:cNvSpPr/>
          <p:nvPr/>
        </p:nvSpPr>
        <p:spPr>
          <a:xfrm rot="0"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5" id="15"/>
          <p:cNvSpPr/>
          <p:nvPr/>
        </p:nvSpPr>
        <p:spPr>
          <a:xfrm rot="0"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6750" r="16750"/>
          <a:stretch>
            <a:fillRect/>
          </a:stretch>
        </p:blipFill>
        <p:spPr>
          <a:xfrm rot="0">
            <a:off x="476023" y="1726817"/>
            <a:ext cx="4434840" cy="4434841"/>
          </a:xfrm>
          <a:prstGeom prst="round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562187" y="4881292"/>
            <a:ext cx="6000750" cy="711336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部门应急预案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67801" y="5523753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是政府部门为应对突发事件而制定的应急预案，主要明确部门的职责和协作机制。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6" id="6"/>
          <p:cNvSpPr txBox="true"/>
          <p:nvPr/>
        </p:nvSpPr>
        <p:spPr>
          <a:xfrm rot="0">
            <a:off x="5562187" y="1621998"/>
            <a:ext cx="6000750" cy="666079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总体应急预案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67801" y="2234038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是全国应急预案体系的总纲，规定了应急管理的总体原则、组织体系、运行机制等。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62187" y="3262274"/>
            <a:ext cx="6000750" cy="697555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专项应急预案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67801" y="3896612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是针对某种具体突发事件而制定的应急预案，如地震应急预案、火灾应急预案等。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应急预案体系构成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12" id="12"/>
          <p:cNvSpPr/>
          <p:nvPr/>
        </p:nvSpPr>
        <p:spPr>
          <a:xfrm rot="0"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4328" y="2562857"/>
            <a:ext cx="7405389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true" sz="8400">
                <a:solidFill>
                  <a:srgbClr val="17B9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4328" y="3931317"/>
            <a:ext cx="10663343" cy="2183945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07122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突发环境事件分类与特点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07927" y="2358377"/>
            <a:ext cx="5907405" cy="1510312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指由于污染物排放或自然灾害、生产安全事故等因素，导致有毒有害物质进入环境介质，突然造成或可能造成环境质量下降、危及公众身体健康和财产安全、或造成生态环境破坏、或造成重大社会影响，需要采取紧急措施予以应对的事件。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07927" y="1857281"/>
            <a:ext cx="4673593" cy="501096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定义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07927" y="4837221"/>
            <a:ext cx="5907596" cy="1490999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突发环境事件具有突发性、危害性、紧急性等特点，需要迅速采取应对措施，以减少对环境和公众健康的危害。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07927" y="4336125"/>
            <a:ext cx="4673593" cy="501096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性质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突发环境事件定义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t="21124" b="21124"/>
          <a:stretch>
            <a:fillRect/>
          </a:stretch>
        </p:blipFill>
        <p:spPr>
          <a:xfrm rot="0">
            <a:off x="590913" y="1812694"/>
            <a:ext cx="4953101" cy="207152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90913" y="4315856"/>
            <a:ext cx="4953101" cy="2071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46039" y="1389220"/>
            <a:ext cx="4171701" cy="2379487"/>
          </a:xfrm>
          <a:prstGeom prst="roundRect">
            <a:avLst>
              <a:gd fmla="val 737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TextBox 3" id="3"/>
          <p:cNvSpPr txBox="true"/>
          <p:nvPr/>
        </p:nvSpPr>
        <p:spPr>
          <a:xfrm rot="0">
            <a:off x="822139" y="1830441"/>
            <a:ext cx="3158271" cy="490334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大气污染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2139" y="2482476"/>
            <a:ext cx="3619500" cy="976931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由于工业废气、燃料燃烧等原因，导致空气质量恶化，严重时可能危及人类健康。特点：影响范围广，传播速度快。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事件类型及特点分析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2579" y="1510049"/>
            <a:ext cx="854271" cy="490334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5590622" y="1399137"/>
            <a:ext cx="4171701" cy="2379487"/>
          </a:xfrm>
          <a:prstGeom prst="roundRect">
            <a:avLst>
              <a:gd fmla="val 737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TextBox 8" id="8"/>
          <p:cNvSpPr txBox="true"/>
          <p:nvPr/>
        </p:nvSpPr>
        <p:spPr>
          <a:xfrm rot="0">
            <a:off x="5866723" y="1840357"/>
            <a:ext cx="3158271" cy="490334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水体污染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866723" y="2492393"/>
            <a:ext cx="3619500" cy="976931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由于工业废水、生活污水等排入水体，导致水质恶化，严重时可能破坏水生生态系统。特点：影响范围局限，但危害持久。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17162" y="1519966"/>
            <a:ext cx="854271" cy="490334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2518622" y="4065804"/>
            <a:ext cx="4171701" cy="2379487"/>
          </a:xfrm>
          <a:prstGeom prst="roundRect">
            <a:avLst>
              <a:gd fmla="val 737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TextBox 12" id="12"/>
          <p:cNvSpPr txBox="true"/>
          <p:nvPr/>
        </p:nvSpPr>
        <p:spPr>
          <a:xfrm rot="0">
            <a:off x="2794723" y="4507024"/>
            <a:ext cx="3158271" cy="490334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土壤污染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94723" y="5159060"/>
            <a:ext cx="3619500" cy="976931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由于重金属、农药等有毒有害物质渗入土壤，导致土壤质量下降，影响农作物生长和人体健康。特点：隐蔽性强，难以发现。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45162" y="4186633"/>
            <a:ext cx="854271" cy="490334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AutoShape 15" id="15"/>
          <p:cNvSpPr/>
          <p:nvPr/>
        </p:nvSpPr>
        <p:spPr>
          <a:xfrm rot="0">
            <a:off x="7563205" y="4075720"/>
            <a:ext cx="4171701" cy="2379487"/>
          </a:xfrm>
          <a:prstGeom prst="roundRect">
            <a:avLst>
              <a:gd fmla="val 737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TextBox 16" id="16"/>
          <p:cNvSpPr txBox="true"/>
          <p:nvPr/>
        </p:nvSpPr>
        <p:spPr>
          <a:xfrm rot="0">
            <a:off x="7839306" y="4516941"/>
            <a:ext cx="3158271" cy="490334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辐射污染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839306" y="5168976"/>
            <a:ext cx="3619500" cy="976931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由于放射性物质泄漏等原因，对周围环境和人类健康造成危害。特点：危害严重，难以消除。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89745" y="4196549"/>
            <a:ext cx="854271" cy="490334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7122F"/>
      </a:dk1>
      <a:lt1>
        <a:srgbClr val="FEFFFF"/>
      </a:lt1>
      <a:dk2>
        <a:srgbClr val="07122F"/>
      </a:dk2>
      <a:lt2>
        <a:srgbClr val="E3ECEE"/>
      </a:lt2>
      <a:accent1>
        <a:srgbClr val="17B9FF"/>
      </a:accent1>
      <a:accent2>
        <a:srgbClr val="17B9FF"/>
      </a:accent2>
      <a:accent3>
        <a:srgbClr val="0D93DC"/>
      </a:accent3>
      <a:accent4>
        <a:srgbClr val="2A7DB2"/>
      </a:accent4>
      <a:accent5>
        <a:srgbClr val="002037"/>
      </a:accent5>
      <a:accent6>
        <a:srgbClr val="F7A3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