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6" r:id="rId5"/>
    <p:sldId id="293" r:id="rId6"/>
    <p:sldId id="294" r:id="rId7"/>
    <p:sldId id="29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6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0F51-2E53-DC40-8375-4FC699D7E7C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16233"/>
            <a:ext cx="12192000" cy="4985289"/>
          </a:xfrm>
          <a:prstGeom prst="rect">
            <a:avLst/>
          </a:prstGeom>
          <a:solidFill>
            <a:srgbClr val="003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rgbClr val="004099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6469233" y="-274564"/>
            <a:ext cx="5534419" cy="5534416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1076989" y="5561011"/>
            <a:ext cx="6244433" cy="973696"/>
            <a:chOff x="824778" y="753818"/>
            <a:chExt cx="4683325" cy="73027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778" y="753818"/>
              <a:ext cx="730272" cy="730272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638676" y="763119"/>
              <a:ext cx="3869427" cy="43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kern="3400" spc="300" dirty="0">
                  <a:solidFill>
                    <a:srgbClr val="163479"/>
                  </a:solidFill>
                  <a:latin typeface="微软雅黑" panose="020B0503020204020204" charset="-122"/>
                  <a:ea typeface="微软雅黑" panose="020B0503020204020204" charset="-122"/>
                </a:rPr>
                <a:t>中华人民共和国海事局</a:t>
              </a:r>
              <a:endParaRPr kumimoji="1" lang="zh-CN" altLang="en-US" sz="3200" b="1" kern="3400" spc="300" dirty="0">
                <a:solidFill>
                  <a:srgbClr val="16347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52100" y="1224783"/>
              <a:ext cx="3719369" cy="19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135" dirty="0">
                  <a:solidFill>
                    <a:srgbClr val="163479"/>
                  </a:solidFill>
                  <a:latin typeface="微软雅黑" panose="020B0503020204020204" charset="-122"/>
                  <a:ea typeface="微软雅黑" panose="020B0503020204020204" charset="-122"/>
                </a:rPr>
                <a:t>Maritime Safety Administration of the People's Republic of China</a:t>
              </a:r>
              <a:endParaRPr kumimoji="1" lang="zh-CN" altLang="en-US" sz="1135" dirty="0">
                <a:solidFill>
                  <a:srgbClr val="16347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005852"/>
            <a:ext cx="12192000" cy="25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12595" y="306000"/>
            <a:ext cx="12204595" cy="6552000"/>
          </a:xfrm>
          <a:prstGeom prst="rect">
            <a:avLst/>
          </a:prstGeom>
          <a:solidFill>
            <a:srgbClr val="003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6469233" y="778792"/>
            <a:ext cx="5534419" cy="5534416"/>
          </a:xfrm>
          <a:prstGeom prst="rect">
            <a:avLst/>
          </a:prstGeom>
        </p:spPr>
      </p:pic>
      <p:cxnSp>
        <p:nvCxnSpPr>
          <p:cNvPr id="11" name="直线连接符 2"/>
          <p:cNvCxnSpPr/>
          <p:nvPr userDrawn="1"/>
        </p:nvCxnSpPr>
        <p:spPr>
          <a:xfrm>
            <a:off x="1151467" y="1435316"/>
            <a:ext cx="98848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3"/>
          <p:cNvCxnSpPr/>
          <p:nvPr userDrawn="1"/>
        </p:nvCxnSpPr>
        <p:spPr>
          <a:xfrm>
            <a:off x="1155636" y="5647411"/>
            <a:ext cx="98848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6"/>
          <p:cNvCxnSpPr/>
          <p:nvPr userDrawn="1"/>
        </p:nvCxnSpPr>
        <p:spPr>
          <a:xfrm>
            <a:off x="4452693" y="1930392"/>
            <a:ext cx="0" cy="3285640"/>
          </a:xfrm>
          <a:prstGeom prst="line">
            <a:avLst/>
          </a:prstGeom>
          <a:ln>
            <a:solidFill>
              <a:srgbClr val="F6F6F6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5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线连接符 6"/>
          <p:cNvCxnSpPr/>
          <p:nvPr userDrawn="1"/>
        </p:nvCxnSpPr>
        <p:spPr>
          <a:xfrm>
            <a:off x="547607" y="1097781"/>
            <a:ext cx="1109678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433953" y="65312"/>
            <a:ext cx="10515600" cy="1325563"/>
          </a:xfrm>
        </p:spPr>
        <p:txBody>
          <a:bodyPr>
            <a:normAutofit/>
          </a:bodyPr>
          <a:lstStyle>
            <a:lvl1pPr>
              <a:defRPr sz="3465" b="1" i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alphaModFix amt="50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2025" y="6235139"/>
            <a:ext cx="432000" cy="4320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9474349" y="6200549"/>
            <a:ext cx="2830276" cy="474701"/>
            <a:chOff x="7009120" y="4657038"/>
            <a:chExt cx="2122707" cy="356026"/>
          </a:xfrm>
        </p:grpSpPr>
        <p:sp>
          <p:nvSpPr>
            <p:cNvPr id="6" name="文本框 5"/>
            <p:cNvSpPr txBox="1"/>
            <p:nvPr userDrawn="1"/>
          </p:nvSpPr>
          <p:spPr>
            <a:xfrm>
              <a:off x="7009120" y="4657038"/>
              <a:ext cx="2116620" cy="237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465" b="1" kern="3400" spc="3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中华人民共和国海事局</a:t>
              </a:r>
              <a:endParaRPr kumimoji="1" lang="zh-CN" altLang="en-US" sz="1465" b="1" kern="3400" spc="3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文本框 7"/>
            <p:cNvSpPr txBox="1"/>
            <p:nvPr userDrawn="1"/>
          </p:nvSpPr>
          <p:spPr>
            <a:xfrm>
              <a:off x="7015207" y="4876856"/>
              <a:ext cx="2116620" cy="13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85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Maritime Safety Administration of the People's Republic of China</a:t>
              </a:r>
              <a:endParaRPr kumimoji="1" lang="zh-CN" altLang="en-US" sz="585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5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803120" y="1255533"/>
            <a:ext cx="8102991" cy="1896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5865" dirty="0">
                <a:solidFill>
                  <a:schemeClr val="bg1"/>
                </a:solidFill>
                <a:latin typeface="方正小标宋简体" panose="03000509000000000000" pitchFamily="2" charset="-122"/>
                <a:ea typeface="方正小标宋简体" panose="03000509000000000000" pitchFamily="2" charset="-122"/>
              </a:rPr>
              <a:t>《密山市船舶溢油应急预案》的政策解读</a:t>
            </a:r>
            <a:endParaRPr kumimoji="1" lang="zh-CN" altLang="en-US" sz="5865" dirty="0">
              <a:solidFill>
                <a:schemeClr val="bg1"/>
              </a:solidFill>
              <a:latin typeface="方正小标宋简体" panose="03000509000000000000" pitchFamily="2" charset="-122"/>
              <a:ea typeface="方正小标宋简体" panose="03000509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55817" y="4447255"/>
            <a:ext cx="2050104" cy="414219"/>
          </a:xfrm>
          <a:prstGeom prst="rect">
            <a:avLst/>
          </a:prstGeom>
          <a:noFill/>
          <a:ln w="3175">
            <a:solidFill>
              <a:srgbClr val="003A8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9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35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25473" y="3945759"/>
            <a:ext cx="4294505" cy="5016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kumimoji="1" lang="zh-CN" sz="2665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鸡西海事局</a:t>
            </a:r>
            <a:r>
              <a:rPr kumimoji="1" lang="en-US" altLang="zh-CN" sz="2665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zh-CN" altLang="en-US" sz="2665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兴凯湖海事处</a:t>
            </a:r>
            <a:r>
              <a:rPr kumimoji="1" lang="en-US" altLang="zh-CN" sz="2665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kumimoji="1" lang="en-US" altLang="zh-CN" sz="2135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kumimoji="1" lang="en-US" altLang="zh-CN" sz="2135" dirty="0">
              <a:solidFill>
                <a:schemeClr val="accent1">
                  <a:lumMod val="40000"/>
                  <a:lumOff val="6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93872" y="3053984"/>
            <a:ext cx="2975425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335" dirty="0">
                <a:solidFill>
                  <a:schemeClr val="bg1"/>
                </a:solidFill>
                <a:latin typeface="方正小标宋简体" panose="03000509000000000000" pitchFamily="2" charset="-122"/>
                <a:ea typeface="方正小标宋简体" panose="03000509000000000000" pitchFamily="2" charset="-122"/>
              </a:rPr>
              <a:t>第一部分</a:t>
            </a:r>
            <a:endParaRPr kumimoji="1" lang="zh-CN" altLang="en-US" sz="5335" dirty="0">
              <a:solidFill>
                <a:schemeClr val="bg1"/>
              </a:solidFill>
              <a:latin typeface="方正小标宋简体" panose="03000509000000000000" pitchFamily="2" charset="-122"/>
              <a:ea typeface="方正小标宋简体" panose="03000509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75767" y="528955"/>
            <a:ext cx="5186680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2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编制目的</a:t>
            </a:r>
            <a:endParaRPr kumimoji="1" lang="en-US" altLang="zh-CN" sz="42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81345" y="2269490"/>
            <a:ext cx="475043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高效处置船舶溢油事故，保护社会公共利益，保障水上生态环境安全，促进密山市经济与环境全面协调可持续发展。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93872" y="3053984"/>
            <a:ext cx="2975425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335" dirty="0">
                <a:solidFill>
                  <a:schemeClr val="bg1"/>
                </a:solidFill>
                <a:latin typeface="方正小标宋简体" panose="03000509000000000000" pitchFamily="2" charset="-122"/>
                <a:ea typeface="方正小标宋简体" panose="03000509000000000000" pitchFamily="2" charset="-122"/>
              </a:rPr>
              <a:t>第二部分</a:t>
            </a:r>
            <a:endParaRPr kumimoji="1" lang="zh-CN" altLang="en-US" sz="5335" dirty="0">
              <a:solidFill>
                <a:schemeClr val="bg1"/>
              </a:solidFill>
              <a:latin typeface="方正小标宋简体" panose="03000509000000000000" pitchFamily="2" charset="-122"/>
              <a:ea typeface="方正小标宋简体" panose="03000509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97992" y="528955"/>
            <a:ext cx="5186680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2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编制依据</a:t>
            </a:r>
            <a:endParaRPr kumimoji="1" lang="en-US" altLang="zh-CN" sz="42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61610" y="2269490"/>
            <a:ext cx="557847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依据《中华人民共和国环境保护法》《中华人民共和国水污染防治法》《中华人民共和国突发事件应对法》《中华人民共和国水法》《中华人民共和国内河交通安全管理条例》《中华人民共和国防治船舶污染内河水域环境管理规定》《中国海上船舶溢油应急计划》《1990年国际油污防备、反应和合作公约》等法律法规和国际公约，并与《鸡西市船舶溢油应急预案》《密山市突发公共事件总体应急预案》相衔接,制定本预案。</a:t>
            </a:r>
            <a:endParaRPr kumimoji="1"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93872" y="3053984"/>
            <a:ext cx="2975425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335" dirty="0">
                <a:solidFill>
                  <a:schemeClr val="bg1"/>
                </a:solidFill>
                <a:latin typeface="方正小标宋简体" panose="03000509000000000000" pitchFamily="2" charset="-122"/>
                <a:ea typeface="方正小标宋简体" panose="03000509000000000000" pitchFamily="2" charset="-122"/>
              </a:rPr>
              <a:t>第三部分</a:t>
            </a:r>
            <a:endParaRPr kumimoji="1" lang="zh-CN" altLang="en-US" sz="5335" dirty="0">
              <a:solidFill>
                <a:schemeClr val="bg1"/>
              </a:solidFill>
              <a:latin typeface="方正小标宋简体" panose="03000509000000000000" pitchFamily="2" charset="-122"/>
              <a:ea typeface="方正小标宋简体" panose="03000509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75767" y="528955"/>
            <a:ext cx="5186680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2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适用范围</a:t>
            </a:r>
            <a:endParaRPr kumimoji="1" lang="zh-CN" altLang="en-US" sz="42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81345" y="2269490"/>
            <a:ext cx="47504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本预案适用于密山市行政区域内发生的船舶溢油事故。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93872" y="3053984"/>
            <a:ext cx="2975425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335" dirty="0">
                <a:solidFill>
                  <a:schemeClr val="bg1"/>
                </a:solidFill>
                <a:latin typeface="方正小标宋简体" panose="03000509000000000000" pitchFamily="2" charset="-122"/>
                <a:ea typeface="方正小标宋简体" panose="03000509000000000000" pitchFamily="2" charset="-122"/>
              </a:rPr>
              <a:t>第四部分</a:t>
            </a:r>
            <a:endParaRPr kumimoji="1" lang="zh-CN" altLang="en-US" sz="5335" dirty="0">
              <a:solidFill>
                <a:schemeClr val="bg1"/>
              </a:solidFill>
              <a:latin typeface="方正小标宋简体" panose="03000509000000000000" pitchFamily="2" charset="-122"/>
              <a:ea typeface="方正小标宋简体" panose="03000509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75767" y="528955"/>
            <a:ext cx="5186680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2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事件分级</a:t>
            </a:r>
            <a:endParaRPr kumimoji="1" lang="zh-CN" altLang="en-US" sz="42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81345" y="2269490"/>
            <a:ext cx="475043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船舶溢油事故按照危害程度分为一般、较大、重大、特别重大四级。</a:t>
            </a:r>
            <a:endParaRPr kumimoji="1"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kumimoji="1"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密山辖区船舶若发生溢油事故，溢油量一般不超过10吨，属于一般船舶溢油事故，但若船舶溢油事故发生在大兴凯湖、松阿察河等界河（江/湖）水域则属于特别重大船舶溢油事故。</a:t>
            </a:r>
            <a:endParaRPr kumimoji="1"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kumimoji="1"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ZGQ3MThhOWMzNWE5Y2NmZTg1OGE5ZTQ1NWFhM2MzZmE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WPS 演示</Application>
  <PresentationFormat>宽屏</PresentationFormat>
  <Paragraphs>30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宋体</vt:lpstr>
      <vt:lpstr>Wingdings</vt:lpstr>
      <vt:lpstr>Wingdings</vt:lpstr>
      <vt:lpstr>微软雅黑</vt:lpstr>
      <vt:lpstr>方正小标宋简体</vt:lpstr>
      <vt:lpstr>Calibri</vt:lpstr>
      <vt:lpstr>仿宋_GB2312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yanhongzhi</cp:lastModifiedBy>
  <cp:revision>161</cp:revision>
  <dcterms:created xsi:type="dcterms:W3CDTF">2019-06-19T02:08:00Z</dcterms:created>
  <dcterms:modified xsi:type="dcterms:W3CDTF">2024-11-14T06:54:21Z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2052-12.1.0.18345</vt:lpwstr>
  </property>
  <property fmtid="{D5CDD505-2E9C-101B-9397-08002B2CF9AE}" pid="3" name="ICV">
    <vt:lpwstr>F93D872071BE43CD9EBA673D25F0AFA8_13</vt:lpwstr>
  </property>
</Properties>
</file>