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72" r:id="rId12"/>
    <p:sldId id="264" r:id="rId13"/>
    <p:sldId id="274" r:id="rId14"/>
    <p:sldId id="265" r:id="rId15"/>
    <p:sldId id="268" r:id="rId16"/>
  </p:sldIdLst>
  <p:sldSz cx="9144000" cy="6858000" type="screen4x3"/>
  <p:notesSz cx="6858000" cy="9144000"/>
  <p:custDataLst>
    <p:tags r:id="rId2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gs" Target="tags/tag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2051" name="Group 5"/>
          <p:cNvGrpSpPr/>
          <p:nvPr/>
        </p:nvGrpSpPr>
        <p:grpSpPr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717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718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" name="Rectangle 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/>
          <p:nvPr/>
        </p:nvGrpSpPr>
        <p:grpSpPr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/>
            <p:nvPr userDrawn="1"/>
          </p:nvGrpSpPr>
          <p:grpSpPr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6148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6149" name="Freeform 5"/>
              <p:cNvSpPr/>
              <p:nvPr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1033" name="Group 6"/>
            <p:cNvGrpSpPr/>
            <p:nvPr/>
          </p:nvGrpSpPr>
          <p:grpSpPr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615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615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1027" name="AutoShape 9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8" name="Rectangle 10"/>
          <p:cNvSpPr>
            <a:spLocks noGrp="1"/>
          </p:cNvSpPr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1" compatLnSpc="1"/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AutoShape 2"/>
          <p:cNvSpPr>
            <a:spLocks noGrp="1"/>
          </p:cNvSpPr>
          <p:nvPr>
            <p:ph type="ctrTitle" sz="quarter"/>
          </p:nvPr>
        </p:nvSpPr>
        <p:spPr/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en-US" altLang="zh-CN" dirty="0">
                <a:latin typeface="+mj-lt"/>
                <a:ea typeface="+mj-ea"/>
                <a:cs typeface="+mj-cs"/>
              </a:rPr>
              <a:t>《</a:t>
            </a:r>
            <a:r>
              <a:rPr lang="zh-CN" altLang="en-US" dirty="0">
                <a:latin typeface="+mj-lt"/>
                <a:ea typeface="+mj-ea"/>
                <a:cs typeface="+mj-cs"/>
              </a:rPr>
              <a:t>密山市林业和草原有害生物灾害防控应急预案</a:t>
            </a:r>
            <a:r>
              <a:rPr lang="en-US" altLang="zh-CN" dirty="0">
                <a:latin typeface="+mj-lt"/>
                <a:ea typeface="+mj-ea"/>
                <a:cs typeface="+mj-cs"/>
              </a:rPr>
              <a:t>(</a:t>
            </a:r>
            <a:r>
              <a:rPr lang="zh-CN" altLang="en-US" dirty="0">
                <a:latin typeface="+mj-lt"/>
                <a:ea typeface="+mj-ea"/>
                <a:cs typeface="+mj-cs"/>
              </a:rPr>
              <a:t>征求意见稿</a:t>
            </a:r>
            <a:r>
              <a:rPr lang="en-US" altLang="zh-CN" dirty="0">
                <a:latin typeface="+mj-lt"/>
                <a:ea typeface="+mj-ea"/>
                <a:cs typeface="+mj-cs"/>
              </a:rPr>
              <a:t>)</a:t>
            </a:r>
            <a:r>
              <a:rPr lang="en-US" altLang="zh-CN" dirty="0">
                <a:latin typeface="+mj-lt"/>
                <a:ea typeface="+mj-ea"/>
                <a:cs typeface="+mj-cs"/>
              </a:rPr>
              <a:t>》 </a:t>
            </a:r>
            <a:r>
              <a:rPr lang="zh-CN" altLang="en-US" dirty="0">
                <a:latin typeface="+mj-lt"/>
                <a:ea typeface="+mj-ea"/>
                <a:cs typeface="+mj-cs"/>
              </a:rPr>
              <a:t>政策解读</a:t>
            </a:r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anchor="b" anchorCtr="0"/>
          <a:p>
            <a:pPr eaLnBrk="1" hangingPunct="1">
              <a:buSzPct val="75000"/>
            </a:pPr>
            <a:r>
              <a:rPr lang="en-US" altLang="zh-CN" sz="2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         </a:t>
            </a:r>
            <a:endParaRPr lang="en-US" altLang="zh-CN" sz="20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eaLnBrk="1" hangingPunct="1">
              <a:buSzPct val="75000"/>
            </a:pPr>
            <a:endParaRPr lang="en-US" altLang="zh-CN" sz="2000" dirty="0"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eaLnBrk="1" hangingPunct="1">
              <a:buSzPct val="75000"/>
            </a:pPr>
            <a:endParaRPr lang="en-US" altLang="zh-CN" sz="2000" dirty="0"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eaLnBrk="1" hangingPunct="1">
              <a:buSzPct val="75000"/>
            </a:pPr>
            <a:r>
              <a:rPr lang="en-US" altLang="zh-CN" sz="20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     </a:t>
            </a:r>
            <a:r>
              <a:rPr lang="zh-CN" altLang="en-US" sz="24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密山市林业和草原局</a:t>
            </a: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</a:t>
            </a:r>
            <a:endParaRPr lang="zh-CN" altLang="en-US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eaLnBrk="1" hangingPunct="1">
              <a:buSzPct val="75000"/>
            </a:pPr>
            <a:endParaRPr lang="zh-CN" altLang="en-US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6 </a:t>
            </a:r>
            <a:r>
              <a:rPr lang="zh-CN" altLang="en-US" dirty="0"/>
              <a:t>保障措施</a:t>
            </a:r>
            <a:endParaRPr lang="zh-CN" altLang="en-US"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b="1" dirty="0"/>
              <a:t>对</a:t>
            </a:r>
            <a:r>
              <a:rPr b="1" dirty="0"/>
              <a:t>通信保障</a:t>
            </a:r>
            <a:r>
              <a:rPr lang="zh-CN" b="1" dirty="0"/>
              <a:t>、经费保障、物资保障、技术和科研保障、人员保障、预案奖惩</a:t>
            </a:r>
            <a:r>
              <a:rPr b="1" dirty="0"/>
              <a:t>作出了相应规定。</a:t>
            </a:r>
            <a:endParaRPr b="1" dirty="0"/>
          </a:p>
        </p:txBody>
      </p:sp>
      <p:sp>
        <p:nvSpPr>
          <p:cNvPr id="12293" name="Text Box 5"/>
          <p:cNvSpPr txBox="1"/>
          <p:nvPr/>
        </p:nvSpPr>
        <p:spPr>
          <a:xfrm>
            <a:off x="6689725" y="4975225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7 </a:t>
            </a:r>
            <a:r>
              <a:rPr lang="zh-CN" altLang="en-US" dirty="0"/>
              <a:t>预案管理</a:t>
            </a:r>
            <a:endParaRPr lang="zh-CN" altLang="en-US" dirty="0"/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b="1" dirty="0"/>
              <a:t>对</a:t>
            </a:r>
            <a:r>
              <a:rPr b="1" dirty="0"/>
              <a:t>培训和演练</a:t>
            </a:r>
            <a:r>
              <a:rPr lang="zh-CN" b="1" dirty="0"/>
              <a:t>、预案更新、预案生效时间</a:t>
            </a:r>
            <a:r>
              <a:rPr b="1" dirty="0"/>
              <a:t>等内容</a:t>
            </a:r>
            <a:r>
              <a:rPr lang="zh-CN" b="1" dirty="0"/>
              <a:t>做出具体规定</a:t>
            </a:r>
            <a:r>
              <a:rPr b="1" dirty="0"/>
              <a:t>。</a:t>
            </a:r>
            <a:endParaRPr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8 </a:t>
            </a:r>
            <a:r>
              <a:rPr lang="zh-CN" altLang="en-US" dirty="0"/>
              <a:t>术语</a:t>
            </a:r>
            <a:endParaRPr lang="zh-CN" altLang="en-US" dirty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b="1" dirty="0"/>
              <a:t>对林业和草原有害生物防控术语作出解释</a:t>
            </a:r>
            <a:r>
              <a:rPr b="1" dirty="0"/>
              <a:t>。</a:t>
            </a:r>
            <a:endParaRPr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zh-CN" dirty="0">
                <a:sym typeface="+mn-ea"/>
              </a:rPr>
              <a:t>四、解释机关及咨询电话</a:t>
            </a:r>
            <a:endParaRPr lang="zh-CN" altLang="en-US" kern="1200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    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解释机关：密山市林业和草原局</a:t>
            </a:r>
            <a:endParaRPr lang="en-US" altLang="zh-CN" b="1" i="0" u="none" strike="noStrike" kern="1200" cap="none" spc="0" baseline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</a:endParaRPr>
          </a:p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    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咨询电话：</a:t>
            </a: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0467-5222656</a:t>
            </a:r>
            <a:endParaRPr lang="zh-CN" altLang="en-US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eaLnBrk="1" hangingPunct="1"/>
            <a:endParaRPr lang="zh-CN" altLang="en-US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zh-CN" altLang="en-US" dirty="0"/>
              <a:t>一、修订背景</a:t>
            </a:r>
            <a:endParaRPr lang="zh-CN" altLang="en-US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xfrm>
            <a:off x="990600" y="2286000"/>
            <a:ext cx="7693025" cy="3724275"/>
          </a:xfrm>
        </p:spPr>
        <p:txBody>
          <a:bodyPr vert="horz" wrap="square" lIns="91440" tIns="45720" rIns="91440" bIns="45720" anchor="t" anchorCtr="0"/>
          <a:p>
            <a:pPr eaLnBrk="1" hangingPunct="1"/>
            <a:endParaRPr lang="zh-CN" altLang="en-US" sz="2000" b="1">
              <a:effectLst/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eaLnBrk="1" hangingPunct="1"/>
            <a:r>
              <a:rPr lang="zh-CN" altLang="en-US" sz="2000" b="1">
                <a:effectLst/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近年来，随着极端天气的日益增多，国内外林业和草原有害生物呈多发态势，森林生长受到影响，造成经济损失。为</a:t>
            </a:r>
            <a:r>
              <a:rPr lang="zh-CN" altLang="en-US" sz="2000" b="1">
                <a:effectLst/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有效防范和应对林业和草原有害生物灾害，</a:t>
            </a:r>
            <a:r>
              <a:rPr lang="zh-CN" altLang="en-US" sz="2000" b="1">
                <a:effectLst/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为</a:t>
            </a:r>
            <a:r>
              <a:rPr lang="zh-CN" altLang="en-US" sz="2000" b="1">
                <a:effectLst/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最大限度地减少损失，保障国土与生态安全，特对我市林业和草原有害生物灾害防控应急预案进行修订。</a:t>
            </a:r>
            <a:endParaRPr lang="zh-CN" altLang="en-US" sz="2000" b="1">
              <a:effectLst/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eaLnBrk="1" hangingPunct="1"/>
            <a:endParaRPr lang="zh-CN" alt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zh-CN" altLang="en-US" dirty="0"/>
              <a:t>二、政策依据</a:t>
            </a:r>
            <a:endParaRPr lang="zh-CN" altLang="en-US" dirty="0"/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altLang="en-US" sz="2000" b="1" dirty="0"/>
              <a:t>依据《中华人民共和国突发事件应对法》《中华人民共和国森林法》《中华人民共和国草原法》《中华人民共和国进出境动植物检疫法》《国家突发公共事件总体应急预案》《森林病虫害防治条例》《植物检疫条例》《重大外来林业有害生物灾害应急预案》《全国草原虫灾应急防治预案》《黑龙江省人民政府突发公共事件总体应急预案》等法律法规，并与《黑龙江省林业和草原有害生物灾害防控应急预案》《鸡西市林业和草原有害生物灾害防控应急预案》《密山市人民政府突发公共事件总体应急预案》相衔接，制定本预案。</a:t>
            </a:r>
            <a:endParaRPr lang="zh-CN" altLang="en-US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zh-CN" dirty="0"/>
              <a:t>三、主要内容</a:t>
            </a:r>
            <a:endParaRPr lang="zh-CN"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《应急预案》共分</a:t>
            </a:r>
            <a:r>
              <a:rPr lang="en-US" b="1" dirty="0"/>
              <a:t>8</a:t>
            </a:r>
            <a:r>
              <a:rPr b="1" dirty="0"/>
              <a:t>个部分。</a:t>
            </a:r>
            <a:r>
              <a:rPr lang="zh-CN" b="1" dirty="0"/>
              <a:t>包括总则、组织指挥体系及职责、预警预防机制、应急响应、后期评估和善后处理、保障措施、预案管理、术语。</a:t>
            </a:r>
            <a:endParaRPr lang="zh-CN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1 </a:t>
            </a:r>
            <a:r>
              <a:rPr lang="zh-CN" altLang="en-US" dirty="0"/>
              <a:t>总则</a:t>
            </a:r>
            <a:endParaRPr lang="zh-CN" altLang="en-US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明确了</a:t>
            </a:r>
            <a:r>
              <a:rPr lang="zh-CN" b="1" dirty="0"/>
              <a:t>编制目的、编制依据和</a:t>
            </a:r>
            <a:r>
              <a:rPr b="1" dirty="0"/>
              <a:t>适用范围。</a:t>
            </a:r>
            <a:endParaRPr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2</a:t>
            </a:r>
            <a:r>
              <a:rPr lang="zh-CN" altLang="en-US" dirty="0"/>
              <a:t>组织指挥体系及职责</a:t>
            </a:r>
            <a:endParaRPr lang="zh-CN" altLang="en-US"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明确了指挥机构、办事机构和各成员单位的职责分工。</a:t>
            </a:r>
            <a:endParaRPr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3</a:t>
            </a:r>
            <a:r>
              <a:rPr lang="zh-CN" altLang="en-US" dirty="0"/>
              <a:t>监测预警及预警机制</a:t>
            </a:r>
            <a:endParaRPr lang="zh-CN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对灾害预防体系</a:t>
            </a:r>
            <a:r>
              <a:rPr lang="zh-CN" b="1" dirty="0"/>
              <a:t>、监测、灾害分级、预警发布、信息交流和科技支撑、检疫管理</a:t>
            </a:r>
            <a:r>
              <a:rPr b="1" dirty="0"/>
              <a:t>作出了相应规定。</a:t>
            </a:r>
            <a:endParaRPr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4 </a:t>
            </a:r>
            <a:r>
              <a:rPr lang="zh-CN" altLang="en-US" dirty="0"/>
              <a:t>应急响应</a:t>
            </a:r>
            <a:endParaRPr lang="zh-CN" altLang="en-US" dirty="0"/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明确了分级响应</a:t>
            </a:r>
            <a:r>
              <a:rPr lang="zh-CN" b="1" dirty="0"/>
              <a:t>、</a:t>
            </a:r>
            <a:r>
              <a:rPr b="1" dirty="0"/>
              <a:t>指挥协调</a:t>
            </a:r>
            <a:r>
              <a:rPr lang="zh-CN" b="1" dirty="0"/>
              <a:t>、灾害处置、现场监控、 社会动员、物资使用、扩大应急、信息共享和处理、应急结束的</a:t>
            </a:r>
            <a:r>
              <a:rPr b="1" dirty="0"/>
              <a:t>具体流程和措施。</a:t>
            </a:r>
            <a:endParaRPr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5</a:t>
            </a:r>
            <a:r>
              <a:rPr lang="zh-CN" altLang="en-US" dirty="0"/>
              <a:t>后期评估和善后处理</a:t>
            </a:r>
            <a:endParaRPr lang="zh-CN" altLang="en-US" dirty="0"/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>
                <a:sym typeface="+mn-ea"/>
              </a:rPr>
              <a:t>明确了后期评估</a:t>
            </a:r>
            <a:r>
              <a:rPr lang="zh-CN" b="1" dirty="0">
                <a:sym typeface="+mn-ea"/>
              </a:rPr>
              <a:t>、善后处理</a:t>
            </a:r>
            <a:r>
              <a:rPr b="1" dirty="0">
                <a:sym typeface="+mn-ea"/>
              </a:rPr>
              <a:t>的</a:t>
            </a:r>
            <a:r>
              <a:rPr lang="zh-CN" b="1" dirty="0">
                <a:sym typeface="+mn-ea"/>
              </a:rPr>
              <a:t>具体要求</a:t>
            </a:r>
            <a:r>
              <a:rPr b="1" dirty="0">
                <a:sym typeface="+mn-ea"/>
              </a:rPr>
              <a:t>。</a:t>
            </a:r>
            <a:endParaRPr b="1" dirty="0">
              <a:sym typeface="+mn-ea"/>
            </a:endParaRPr>
          </a:p>
        </p:txBody>
      </p:sp>
      <p:sp>
        <p:nvSpPr>
          <p:cNvPr id="11268" name="Text Box 5"/>
          <p:cNvSpPr txBox="1"/>
          <p:nvPr/>
        </p:nvSpPr>
        <p:spPr>
          <a:xfrm>
            <a:off x="8174673" y="3687763"/>
            <a:ext cx="459740" cy="218440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DRjYTIzODQ4YjdkZmFjNTdkYTJkNTEwZWE1Mjc5ODAifQ=="/>
</p:tagLst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0</TotalTime>
  <Words>854</Words>
  <Application>WPS 演示</Application>
  <PresentationFormat>全屏显示(4:3)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黑体</vt:lpstr>
      <vt:lpstr>仿宋</vt:lpstr>
      <vt:lpstr>微软雅黑</vt:lpstr>
      <vt:lpstr>Arial Unicode MS</vt:lpstr>
      <vt:lpstr>Calibri</vt:lpstr>
      <vt:lpstr>Capsules</vt:lpstr>
      <vt:lpstr>《密山市林业和草原有害生物灾害防控应急预案》 政策解读</vt:lpstr>
      <vt:lpstr>一、修订背景</vt:lpstr>
      <vt:lpstr>二、政策依据</vt:lpstr>
      <vt:lpstr>三、主要内容</vt:lpstr>
      <vt:lpstr>1 总则</vt:lpstr>
      <vt:lpstr>2组织指挥体系及职责</vt:lpstr>
      <vt:lpstr>3监测预警及预警机制</vt:lpstr>
      <vt:lpstr>4 应急响应</vt:lpstr>
      <vt:lpstr>5后期评估和善后处理</vt:lpstr>
      <vt:lpstr>6 保障措施</vt:lpstr>
      <vt:lpstr>7 预案管理</vt:lpstr>
      <vt:lpstr>8 术语</vt:lpstr>
      <vt:lpstr>四、解释机关及咨询电话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身体倍儿棒</cp:lastModifiedBy>
  <cp:revision>76</cp:revision>
  <dcterms:created xsi:type="dcterms:W3CDTF">2024-05-08T02:18:00Z</dcterms:created>
  <dcterms:modified xsi:type="dcterms:W3CDTF">2024-07-04T01:28:10Z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1BE54C33D08F4AD08C46B212EFFE3D5B_12</vt:lpwstr>
  </property>
  <property fmtid="{D5CDD505-2E9C-101B-9397-08002B2CF9AE}" pid="4" name="KSOProductBuildVer">
    <vt:lpwstr>2052-12.1.0.17140</vt:lpwstr>
  </property>
</Properties>
</file>