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6" r:id="rId3"/>
    <p:sldId id="257" r:id="rId5"/>
    <p:sldId id="258" r:id="rId6"/>
    <p:sldId id="259" r:id="rId7"/>
    <p:sldId id="260" r:id="rId8"/>
    <p:sldId id="261" r:id="rId9"/>
    <p:sldId id="262" r:id="rId10"/>
    <p:sldId id="263" r:id="rId11"/>
    <p:sldId id="272" r:id="rId12"/>
    <p:sldId id="264" r:id="rId13"/>
    <p:sldId id="274" r:id="rId14"/>
    <p:sldId id="265" r:id="rId15"/>
    <p:sldId id="268" r:id="rId16"/>
  </p:sldIdLst>
  <p:sldSz cx="9144000" cy="6858000" type="screen4x3"/>
  <p:notesSz cx="6858000" cy="9144000"/>
  <p:custDataLst>
    <p:tags r:id="rId20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85" d="100"/>
          <a:sy n="85" d="100"/>
        </p:scale>
        <p:origin x="-11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0" Type="http://schemas.openxmlformats.org/officeDocument/2006/relationships/tags" Target="tags/tag1.xml"/><Relationship Id="rId2" Type="http://schemas.openxmlformats.org/officeDocument/2006/relationships/theme" Target="theme/theme1.xml"/><Relationship Id="rId19" Type="http://schemas.openxmlformats.org/officeDocument/2006/relationships/tableStyles" Target="tableStyles.xml"/><Relationship Id="rId18" Type="http://schemas.openxmlformats.org/officeDocument/2006/relationships/viewProps" Target="viewProps.xml"/><Relationship Id="rId17" Type="http://schemas.openxmlformats.org/officeDocument/2006/relationships/presProps" Target="presProps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>
            <a:spLocks noGrp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/>
          <p:nvPr/>
        </p:nvGrpSpPr>
        <p:grpSpPr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1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</a:ln>
            <a:effectLst/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1" lang="zh-CN" altLang="zh-CN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</a:ln>
            <a:effectLst/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1" lang="zh-CN" altLang="zh-CN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endParaRPr>
            </a:p>
          </p:txBody>
        </p:sp>
      </p:grpSp>
      <p:grpSp>
        <p:nvGrpSpPr>
          <p:cNvPr id="2051" name="Group 5"/>
          <p:cNvGrpSpPr/>
          <p:nvPr/>
        </p:nvGrpSpPr>
        <p:grpSpPr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1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</p:grpSp>
      <p:sp>
        <p:nvSpPr>
          <p:cNvPr id="7176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anose="05000000000000000000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7180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20" name="Rectangle 9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b" anchorCtr="0" compatLnSpc="1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1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b" anchorCtr="0" compatLnSpc="1"/>
          <a:lstStyle>
            <a:lvl1pPr algn="r"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2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200" y="6248400"/>
            <a:ext cx="587375" cy="4889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b" anchorCtr="0" compatLnSpc="1"/>
          <a:p>
            <a:pPr>
              <a:buNone/>
            </a:pPr>
            <a:fld id="{9A0DB2DC-4C9A-4742-B13C-FB6460FD3503}" type="slidenum">
              <a:rPr lang="en-US" altLang="zh-CN" dirty="0"/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None/>
              <a:defRPr/>
            </a:pPr>
            <a:endParaRPr kumimoji="0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grpSp>
        <p:nvGrpSpPr>
          <p:cNvPr id="1026" name="Group 2"/>
          <p:cNvGrpSpPr/>
          <p:nvPr/>
        </p:nvGrpSpPr>
        <p:grpSpPr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1032" name="Group 3"/>
            <p:cNvGrpSpPr/>
            <p:nvPr userDrawn="1"/>
          </p:nvGrpSpPr>
          <p:grpSpPr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6148" name="Rectangle 4"/>
              <p:cNvSpPr>
                <a:spLocks noChangeArrowheads="1"/>
              </p:cNvSpPr>
              <p:nvPr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</a:ln>
              <a:effectLst/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6149" name="Freeform 5"/>
              <p:cNvSpPr/>
              <p:nvPr/>
            </p:nvSpPr>
            <p:spPr bwMode="auto">
              <a:xfrm>
                <a:off x="288" y="0"/>
                <a:ext cx="1728" cy="735"/>
              </a:xfrm>
              <a:custGeom>
                <a:avLst/>
                <a:gdLst/>
                <a:ahLst/>
                <a:cxnLst>
                  <a:cxn ang="0">
                    <a:pos x="1728" y="0"/>
                  </a:cxn>
                  <a:cxn ang="0">
                    <a:pos x="1728" y="480"/>
                  </a:cxn>
                  <a:cxn ang="0">
                    <a:pos x="380" y="482"/>
                  </a:cxn>
                  <a:cxn ang="0">
                    <a:pos x="354" y="480"/>
                  </a:cxn>
                  <a:cxn ang="0">
                    <a:pos x="308" y="489"/>
                  </a:cxn>
                  <a:cxn ang="0">
                    <a:pos x="246" y="531"/>
                  </a:cxn>
                  <a:cxn ang="0">
                    <a:pos x="206" y="597"/>
                  </a:cxn>
                  <a:cxn ang="0">
                    <a:pos x="192" y="666"/>
                  </a:cxn>
                  <a:cxn ang="0">
                    <a:pos x="192" y="735"/>
                  </a:cxn>
                  <a:cxn ang="0">
                    <a:pos x="0" y="735"/>
                  </a:cxn>
                  <a:cxn ang="0">
                    <a:pos x="0" y="480"/>
                  </a:cxn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+mn-cs"/>
                </a:endParaRPr>
              </a:p>
            </p:txBody>
          </p:sp>
        </p:grpSp>
        <p:grpSp>
          <p:nvGrpSpPr>
            <p:cNvPr id="1033" name="Group 6"/>
            <p:cNvGrpSpPr/>
            <p:nvPr/>
          </p:nvGrpSpPr>
          <p:grpSpPr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6151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 w="9525">
                <a:noFill/>
                <a:round/>
              </a:ln>
              <a:effectLst/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6152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 w="9525">
                <a:noFill/>
                <a:miter lim="800000"/>
              </a:ln>
              <a:effectLst/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+mn-cs"/>
                </a:endParaRPr>
              </a:p>
            </p:txBody>
          </p:sp>
        </p:grpSp>
      </p:grpSp>
      <p:sp>
        <p:nvSpPr>
          <p:cNvPr id="1027" name="AutoShape 9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</a:ln>
        </p:spPr>
        <p:txBody>
          <a:bodyPr anchor="b" anchorCtr="0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28" name="Rectangle 10"/>
          <p:cNvSpPr>
            <a:spLocks noGrp="1"/>
          </p:cNvSpPr>
          <p:nvPr>
            <p:ph type="body" idx="1"/>
          </p:nvPr>
        </p:nvSpPr>
        <p:spPr>
          <a:xfrm>
            <a:off x="838200" y="2362200"/>
            <a:ext cx="7693025" cy="3724275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615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r">
              <a:defRPr sz="1400">
                <a:ea typeface="宋体" panose="02010600030101010101" pitchFamily="2" charset="-122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15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ctr">
              <a:defRPr sz="1400">
                <a:ea typeface="宋体" panose="02010600030101010101" pitchFamily="2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15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1" compatLnSpc="1"/>
          <a:lstStyle>
            <a:lvl1pPr>
              <a:defRPr sz="2600" b="1">
                <a:solidFill>
                  <a:schemeClr val="bg1"/>
                </a:solidFill>
              </a:defRPr>
            </a:lvl1pPr>
          </a:lstStyle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buChar char="l"/>
        <a:defRPr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l"/>
        <a:defRPr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l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l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l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l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4" name="AutoShape 2"/>
          <p:cNvSpPr>
            <a:spLocks noGrp="1"/>
          </p:cNvSpPr>
          <p:nvPr>
            <p:ph type="ctrTitle" sz="quarter"/>
          </p:nvPr>
        </p:nvSpPr>
        <p:spPr/>
        <p:txBody>
          <a:bodyPr vert="horz" wrap="square" lIns="91440" tIns="45720" rIns="91440" bIns="45720" anchor="ctr" anchorCtr="0"/>
          <a:p>
            <a:pPr eaLnBrk="1" hangingPunct="1">
              <a:buClrTx/>
              <a:buSzTx/>
              <a:buFontTx/>
            </a:pPr>
            <a:r>
              <a:rPr lang="en-US" altLang="zh-CN" dirty="0">
                <a:latin typeface="+mj-lt"/>
                <a:ea typeface="+mj-ea"/>
                <a:cs typeface="+mj-cs"/>
              </a:rPr>
              <a:t>《</a:t>
            </a:r>
            <a:r>
              <a:rPr lang="zh-CN" altLang="en-US" dirty="0">
                <a:latin typeface="+mj-lt"/>
                <a:ea typeface="+mj-ea"/>
                <a:cs typeface="+mj-cs"/>
              </a:rPr>
              <a:t>密山市林业和草原有害生物灾害防控应急预案</a:t>
            </a:r>
            <a:r>
              <a:rPr lang="en-US" altLang="zh-CN" dirty="0">
                <a:latin typeface="+mj-lt"/>
                <a:ea typeface="+mj-ea"/>
                <a:cs typeface="+mj-cs"/>
              </a:rPr>
              <a:t>(</a:t>
            </a:r>
            <a:r>
              <a:rPr lang="zh-CN" altLang="en-US" dirty="0">
                <a:latin typeface="+mj-lt"/>
                <a:ea typeface="+mj-ea"/>
                <a:cs typeface="+mj-cs"/>
              </a:rPr>
              <a:t>征求意见稿</a:t>
            </a:r>
            <a:r>
              <a:rPr lang="en-US" altLang="zh-CN" dirty="0">
                <a:latin typeface="+mj-lt"/>
                <a:ea typeface="+mj-ea"/>
                <a:cs typeface="+mj-cs"/>
              </a:rPr>
              <a:t>)</a:t>
            </a:r>
            <a:r>
              <a:rPr lang="en-US" altLang="zh-CN" dirty="0">
                <a:latin typeface="+mj-lt"/>
                <a:ea typeface="+mj-ea"/>
                <a:cs typeface="+mj-cs"/>
              </a:rPr>
              <a:t>》 </a:t>
            </a:r>
            <a:r>
              <a:rPr lang="zh-CN" altLang="en-US" dirty="0">
                <a:latin typeface="+mj-lt"/>
                <a:ea typeface="+mj-ea"/>
                <a:cs typeface="+mj-cs"/>
              </a:rPr>
              <a:t>政策解读</a:t>
            </a:r>
            <a:endParaRPr lang="zh-CN" altLang="en-US" dirty="0">
              <a:latin typeface="+mj-lt"/>
              <a:ea typeface="+mj-ea"/>
              <a:cs typeface="+mj-cs"/>
            </a:endParaRPr>
          </a:p>
        </p:txBody>
      </p:sp>
      <p:sp>
        <p:nvSpPr>
          <p:cNvPr id="3075" name="Rectangle 3"/>
          <p:cNvSpPr>
            <a:spLocks noGrp="1"/>
          </p:cNvSpPr>
          <p:nvPr>
            <p:ph type="subTitle" idx="1"/>
          </p:nvPr>
        </p:nvSpPr>
        <p:spPr/>
        <p:txBody>
          <a:bodyPr vert="horz" wrap="square" lIns="91440" tIns="45720" rIns="91440" bIns="45720" anchor="b" anchorCtr="0"/>
          <a:p>
            <a:pPr eaLnBrk="1" hangingPunct="1">
              <a:buSzPct val="75000"/>
            </a:pPr>
            <a:r>
              <a:rPr lang="en-US" altLang="zh-CN" sz="20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            </a:t>
            </a:r>
            <a:endParaRPr lang="en-US" altLang="zh-CN" sz="2000" dirty="0">
              <a:solidFill>
                <a:srgbClr val="000000"/>
              </a:solidFill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  <a:p>
            <a:pPr eaLnBrk="1" hangingPunct="1">
              <a:buSzPct val="75000"/>
            </a:pPr>
            <a:endParaRPr lang="en-US" altLang="zh-CN" sz="2000" dirty="0">
              <a:solidFill>
                <a:srgbClr val="0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  <a:p>
            <a:pPr eaLnBrk="1" hangingPunct="1">
              <a:buSzPct val="75000"/>
            </a:pPr>
            <a:endParaRPr lang="en-US" altLang="zh-CN" sz="2000" dirty="0">
              <a:solidFill>
                <a:srgbClr val="0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  <a:p>
            <a:pPr eaLnBrk="1" hangingPunct="1">
              <a:buSzPct val="75000"/>
            </a:pPr>
            <a:r>
              <a:rPr lang="en-US" altLang="zh-CN" sz="2000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        </a:t>
            </a:r>
            <a:r>
              <a:rPr lang="zh-CN" altLang="en-US" sz="2400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密山市林业和草原局</a:t>
            </a:r>
            <a:r>
              <a:rPr lang="zh-CN" altLang="en-US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 </a:t>
            </a:r>
            <a:endParaRPr lang="zh-CN" altLang="en-US" dirty="0">
              <a:solidFill>
                <a:srgbClr val="000000"/>
              </a:solidFill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  <a:p>
            <a:pPr eaLnBrk="1" hangingPunct="1">
              <a:buSzPct val="75000"/>
            </a:pPr>
            <a:endParaRPr lang="zh-CN" altLang="en-US" dirty="0">
              <a:solidFill>
                <a:srgbClr val="000000"/>
              </a:solidFill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290" name="AutoShap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b" anchorCtr="0"/>
          <a:p>
            <a:pPr eaLnBrk="1" hangingPunct="1"/>
            <a:r>
              <a:rPr lang="en-US" altLang="zh-CN" dirty="0"/>
              <a:t>6 </a:t>
            </a:r>
            <a:r>
              <a:rPr lang="zh-CN" altLang="en-US" dirty="0"/>
              <a:t>保障措施</a:t>
            </a:r>
            <a:endParaRPr lang="zh-CN" altLang="en-US" dirty="0"/>
          </a:p>
        </p:txBody>
      </p:sp>
      <p:sp>
        <p:nvSpPr>
          <p:cNvPr id="12291" name="Rectangle 3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 anchorCtr="0"/>
          <a:p>
            <a:pPr eaLnBrk="1" hangingPunct="1"/>
            <a:r>
              <a:rPr lang="zh-CN" b="1" dirty="0"/>
              <a:t>对</a:t>
            </a:r>
            <a:r>
              <a:rPr b="1" dirty="0"/>
              <a:t>通信保障</a:t>
            </a:r>
            <a:r>
              <a:rPr lang="zh-CN" b="1" dirty="0"/>
              <a:t>、经费保障、物资保障、技术和科研保障、人员保障、预案奖惩</a:t>
            </a:r>
            <a:r>
              <a:rPr b="1" dirty="0"/>
              <a:t>作出了相应规定。</a:t>
            </a:r>
            <a:endParaRPr b="1" dirty="0"/>
          </a:p>
        </p:txBody>
      </p:sp>
      <p:sp>
        <p:nvSpPr>
          <p:cNvPr id="12293" name="Text Box 5"/>
          <p:cNvSpPr txBox="1"/>
          <p:nvPr/>
        </p:nvSpPr>
        <p:spPr>
          <a:xfrm>
            <a:off x="6689725" y="4975225"/>
            <a:ext cx="309880" cy="3683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4338" name="AutoShap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b" anchorCtr="0"/>
          <a:p>
            <a:pPr eaLnBrk="1" hangingPunct="1"/>
            <a:r>
              <a:rPr lang="en-US" altLang="zh-CN" dirty="0"/>
              <a:t>7 </a:t>
            </a:r>
            <a:r>
              <a:rPr lang="zh-CN" altLang="en-US" dirty="0"/>
              <a:t>预案管理</a:t>
            </a:r>
            <a:endParaRPr lang="zh-CN" altLang="en-US" dirty="0"/>
          </a:p>
        </p:txBody>
      </p:sp>
      <p:sp>
        <p:nvSpPr>
          <p:cNvPr id="14339" name="Rectangle 3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 anchorCtr="0"/>
          <a:p>
            <a:pPr eaLnBrk="1" hangingPunct="1"/>
            <a:r>
              <a:rPr lang="zh-CN" b="1" dirty="0"/>
              <a:t>对</a:t>
            </a:r>
            <a:r>
              <a:rPr b="1" dirty="0"/>
              <a:t>培训和演练</a:t>
            </a:r>
            <a:r>
              <a:rPr lang="zh-CN" b="1" dirty="0"/>
              <a:t>、预案更新、预案生效时间</a:t>
            </a:r>
            <a:r>
              <a:rPr b="1" dirty="0"/>
              <a:t>等内容</a:t>
            </a:r>
            <a:r>
              <a:rPr lang="zh-CN" b="1" dirty="0"/>
              <a:t>做出具体规定</a:t>
            </a:r>
            <a:r>
              <a:rPr b="1" dirty="0"/>
              <a:t>。</a:t>
            </a:r>
            <a:endParaRPr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5362" name="AutoShap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b" anchorCtr="0"/>
          <a:p>
            <a:pPr eaLnBrk="1" hangingPunct="1"/>
            <a:r>
              <a:rPr lang="en-US" altLang="zh-CN" dirty="0"/>
              <a:t>8 </a:t>
            </a:r>
            <a:r>
              <a:rPr lang="zh-CN" altLang="en-US" dirty="0"/>
              <a:t>术语</a:t>
            </a:r>
            <a:endParaRPr lang="zh-CN" altLang="en-US" dirty="0"/>
          </a:p>
        </p:txBody>
      </p:sp>
      <p:sp>
        <p:nvSpPr>
          <p:cNvPr id="15363" name="Rectangle 3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 anchorCtr="0"/>
          <a:p>
            <a:pPr eaLnBrk="1" hangingPunct="1"/>
            <a:r>
              <a:rPr lang="zh-CN" b="1" dirty="0"/>
              <a:t>对林业和草原有害生物防控术语作出解释</a:t>
            </a:r>
            <a:r>
              <a:rPr b="1" dirty="0"/>
              <a:t>。</a:t>
            </a:r>
            <a:endParaRPr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8434" name="AutoShap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b" anchorCtr="0"/>
          <a:p>
            <a:pPr eaLnBrk="1" hangingPunct="1"/>
            <a:r>
              <a:rPr lang="zh-CN" dirty="0">
                <a:sym typeface="+mn-ea"/>
              </a:rPr>
              <a:t>四、解释机关及咨询电话</a:t>
            </a:r>
            <a:endParaRPr lang="zh-CN" altLang="en-US" kern="1200" dirty="0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sym typeface="+mn-ea"/>
            </a:endParaRPr>
          </a:p>
        </p:txBody>
      </p:sp>
      <p:sp>
        <p:nvSpPr>
          <p:cNvPr id="18435" name="Rectangle 3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 anchorCtr="0"/>
          <a:p>
            <a:pPr marL="0" indent="408305" algn="l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zh-CN" altLang="en-US" b="1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仿宋" panose="02010609060101010101" charset="-122"/>
              <a:ea typeface="仿宋" panose="02010609060101010101" charset="-122"/>
              <a:cs typeface="Arial" panose="020B0604020202020204" pitchFamily="34" charset="0"/>
              <a:sym typeface="+mn-ea"/>
            </a:endParaRPr>
          </a:p>
          <a:p>
            <a:pPr marL="0" indent="408305" algn="l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zh-CN" altLang="en-US" b="1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仿宋" panose="02010609060101010101" charset="-122"/>
              <a:ea typeface="仿宋" panose="02010609060101010101" charset="-122"/>
              <a:cs typeface="Arial" panose="020B0604020202020204" pitchFamily="34" charset="0"/>
              <a:sym typeface="+mn-ea"/>
            </a:endParaRPr>
          </a:p>
          <a:p>
            <a:pPr marL="0" indent="408305" algn="l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仿宋" panose="02010609060101010101" charset="-122"/>
                <a:ea typeface="仿宋" panose="02010609060101010101" charset="-122"/>
                <a:cs typeface="Arial" panose="020B0604020202020204" pitchFamily="34" charset="0"/>
                <a:sym typeface="+mn-ea"/>
              </a:rPr>
              <a:t>    </a:t>
            </a:r>
            <a:r>
              <a:rPr lang="zh-CN" altLang="en-US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仿宋" panose="02010609060101010101" charset="-122"/>
                <a:ea typeface="仿宋" panose="02010609060101010101" charset="-122"/>
                <a:cs typeface="Arial" panose="020B0604020202020204" pitchFamily="34" charset="0"/>
                <a:sym typeface="+mn-ea"/>
              </a:rPr>
              <a:t>解释机关：密山市林业和草原局</a:t>
            </a:r>
            <a:endParaRPr lang="en-US" altLang="zh-CN" b="1" i="0" u="none" strike="noStrike" kern="1200" cap="none" spc="0" baseline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仿宋" panose="02010609060101010101" charset="-122"/>
              <a:ea typeface="仿宋" panose="02010609060101010101" charset="-122"/>
              <a:cs typeface="Arial" panose="020B0604020202020204" pitchFamily="34" charset="0"/>
            </a:endParaRPr>
          </a:p>
          <a:p>
            <a:pPr marL="0" indent="408305" algn="l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仿宋" panose="02010609060101010101" charset="-122"/>
                <a:ea typeface="仿宋" panose="02010609060101010101" charset="-122"/>
                <a:cs typeface="Arial" panose="020B0604020202020204" pitchFamily="34" charset="0"/>
                <a:sym typeface="+mn-ea"/>
              </a:rPr>
              <a:t>    </a:t>
            </a:r>
            <a:r>
              <a:rPr lang="zh-CN" altLang="en-US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仿宋" panose="02010609060101010101" charset="-122"/>
                <a:ea typeface="仿宋" panose="02010609060101010101" charset="-122"/>
                <a:cs typeface="Arial" panose="020B0604020202020204" pitchFamily="34" charset="0"/>
                <a:sym typeface="+mn-ea"/>
              </a:rPr>
              <a:t>咨询电话：</a:t>
            </a:r>
            <a:r>
              <a:rPr lang="en-US" altLang="zh-CN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仿宋" panose="02010609060101010101" charset="-122"/>
                <a:ea typeface="仿宋" panose="02010609060101010101" charset="-122"/>
                <a:cs typeface="Arial" panose="020B0604020202020204" pitchFamily="34" charset="0"/>
                <a:sym typeface="+mn-ea"/>
              </a:rPr>
              <a:t>0467-5222656</a:t>
            </a:r>
            <a:endParaRPr lang="zh-CN" altLang="en-US" b="1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仿宋" panose="02010609060101010101" charset="-122"/>
              <a:ea typeface="仿宋" panose="02010609060101010101" charset="-122"/>
              <a:cs typeface="Arial" panose="020B0604020202020204" pitchFamily="34" charset="0"/>
              <a:sym typeface="+mn-ea"/>
            </a:endParaRPr>
          </a:p>
          <a:p>
            <a:pPr eaLnBrk="1" hangingPunct="1"/>
            <a:endParaRPr lang="zh-CN" altLang="en-US" b="1" dirty="0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仿宋" panose="02010609060101010101" charset="-122"/>
              <a:ea typeface="仿宋" panose="02010609060101010101" charset="-122"/>
              <a:cs typeface="Arial" panose="020B0604020202020204" pitchFamily="34" charset="0"/>
              <a:sym typeface="+mn-e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8" name="AutoShap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b" anchorCtr="0"/>
          <a:p>
            <a:pPr eaLnBrk="1" hangingPunct="1"/>
            <a:r>
              <a:rPr lang="zh-CN" altLang="en-US" dirty="0"/>
              <a:t>一、修订背景</a:t>
            </a:r>
            <a:endParaRPr lang="zh-CN" altLang="en-US" dirty="0"/>
          </a:p>
        </p:txBody>
      </p:sp>
      <p:sp>
        <p:nvSpPr>
          <p:cNvPr id="4099" name="Rectangle 3"/>
          <p:cNvSpPr>
            <a:spLocks noGrp="1"/>
          </p:cNvSpPr>
          <p:nvPr>
            <p:ph idx="1"/>
          </p:nvPr>
        </p:nvSpPr>
        <p:spPr>
          <a:xfrm>
            <a:off x="990600" y="2286000"/>
            <a:ext cx="7693025" cy="3724275"/>
          </a:xfrm>
        </p:spPr>
        <p:txBody>
          <a:bodyPr vert="horz" wrap="square" lIns="91440" tIns="45720" rIns="91440" bIns="45720" anchor="t" anchorCtr="0"/>
          <a:p>
            <a:pPr eaLnBrk="1" hangingPunct="1"/>
            <a:endParaRPr lang="zh-CN" altLang="en-US" sz="2000" b="1">
              <a:effectLst/>
              <a:latin typeface="仿宋" panose="02010609060101010101" charset="-122"/>
              <a:ea typeface="仿宋" panose="02010609060101010101" charset="-122"/>
              <a:cs typeface="Arial" panose="020B0604020202020204" pitchFamily="34" charset="0"/>
              <a:sym typeface="+mn-ea"/>
            </a:endParaRPr>
          </a:p>
          <a:p>
            <a:pPr eaLnBrk="1" hangingPunct="1"/>
            <a:r>
              <a:rPr lang="zh-CN" altLang="en-US" sz="2000" b="1">
                <a:effectLst/>
                <a:latin typeface="仿宋" panose="02010609060101010101" charset="-122"/>
                <a:ea typeface="仿宋" panose="02010609060101010101" charset="-122"/>
                <a:cs typeface="Arial" panose="020B0604020202020204" pitchFamily="34" charset="0"/>
                <a:sym typeface="+mn-ea"/>
              </a:rPr>
              <a:t>近年来，随着极端天气的日益增多，国内外林业和草原有害生物呈多发态势，森林生长受到影响，造成经济损失。为</a:t>
            </a:r>
            <a:r>
              <a:rPr lang="zh-CN" altLang="en-US" sz="2000" b="1">
                <a:effectLst/>
                <a:latin typeface="仿宋" panose="02010609060101010101" charset="-122"/>
                <a:ea typeface="仿宋" panose="02010609060101010101" charset="-122"/>
                <a:cs typeface="Arial" panose="020B0604020202020204" pitchFamily="34" charset="0"/>
                <a:sym typeface="+mn-ea"/>
              </a:rPr>
              <a:t>有效防范和应对林业和草原有害生物灾害，</a:t>
            </a:r>
            <a:r>
              <a:rPr lang="zh-CN" altLang="en-US" sz="2000" b="1">
                <a:effectLst/>
                <a:latin typeface="仿宋" panose="02010609060101010101" charset="-122"/>
                <a:ea typeface="仿宋" panose="02010609060101010101" charset="-122"/>
                <a:cs typeface="Arial" panose="020B0604020202020204" pitchFamily="34" charset="0"/>
                <a:sym typeface="+mn-ea"/>
              </a:rPr>
              <a:t>为</a:t>
            </a:r>
            <a:r>
              <a:rPr lang="zh-CN" altLang="en-US" sz="2000" b="1">
                <a:effectLst/>
                <a:latin typeface="仿宋" panose="02010609060101010101" charset="-122"/>
                <a:ea typeface="仿宋" panose="02010609060101010101" charset="-122"/>
                <a:cs typeface="Arial" panose="020B0604020202020204" pitchFamily="34" charset="0"/>
                <a:sym typeface="+mn-ea"/>
              </a:rPr>
              <a:t>最大限度地减少损失，保障国土与生态安全，特对我市林业和草原有害生物灾害防控应急预案进行修订。</a:t>
            </a:r>
            <a:endParaRPr lang="zh-CN" altLang="en-US" sz="2000" b="1">
              <a:effectLst/>
              <a:latin typeface="仿宋" panose="02010609060101010101" charset="-122"/>
              <a:ea typeface="仿宋" panose="02010609060101010101" charset="-122"/>
              <a:cs typeface="Arial" panose="020B0604020202020204" pitchFamily="34" charset="0"/>
              <a:sym typeface="+mn-ea"/>
            </a:endParaRPr>
          </a:p>
          <a:p>
            <a:pPr eaLnBrk="1" hangingPunct="1"/>
            <a:endParaRPr lang="zh-CN" altLang="en-US" sz="20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2" name="AutoShap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b" anchorCtr="0"/>
          <a:p>
            <a:pPr eaLnBrk="1" hangingPunct="1"/>
            <a:r>
              <a:rPr lang="zh-CN" altLang="en-US" dirty="0"/>
              <a:t>二、政策依据</a:t>
            </a:r>
            <a:endParaRPr lang="zh-CN" altLang="en-US" dirty="0"/>
          </a:p>
        </p:txBody>
      </p:sp>
      <p:sp>
        <p:nvSpPr>
          <p:cNvPr id="5123" name="Rectangle 3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 anchorCtr="0"/>
          <a:p>
            <a:pPr eaLnBrk="1" hangingPunct="1"/>
            <a:r>
              <a:rPr lang="zh-CN" altLang="en-US" sz="2000" b="1" dirty="0"/>
              <a:t>依据《中华人民共和国突发事件应对法》《中华人民共和国森林法》《中华人民共和国草原法》《中华人民共和国进出境动植物检疫法》《国家突发公共事件总体应急预案》《森林病虫害防治条例》《植物检疫条例》《重大外来林业有害生物灾害应急预案》《全国草原虫灾应急防治预案》《黑龙江省人民政府突发公共事件总体应急预案》等法律法规，并与《黑龙江省林业和草原有害生物灾害防控应急预案》《鸡西市林业和草原有害生物灾害防控应急预案》《密山市人民政府突发公共事件总体应急预案》相衔接，制定本预案。</a:t>
            </a:r>
            <a:endParaRPr lang="zh-CN" altLang="en-US" sz="20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6" name="AutoShap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b" anchorCtr="0"/>
          <a:p>
            <a:pPr eaLnBrk="1" hangingPunct="1"/>
            <a:r>
              <a:rPr lang="zh-CN" dirty="0"/>
              <a:t>三、主要内容</a:t>
            </a:r>
            <a:endParaRPr lang="zh-CN" dirty="0"/>
          </a:p>
        </p:txBody>
      </p:sp>
      <p:sp>
        <p:nvSpPr>
          <p:cNvPr id="6147" name="Rectangle 3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 anchorCtr="0"/>
          <a:p>
            <a:pPr eaLnBrk="1" hangingPunct="1"/>
            <a:r>
              <a:rPr b="1" dirty="0"/>
              <a:t>《应急预案》共分</a:t>
            </a:r>
            <a:r>
              <a:rPr lang="en-US" b="1" dirty="0"/>
              <a:t>8</a:t>
            </a:r>
            <a:r>
              <a:rPr b="1" dirty="0"/>
              <a:t>个部分。</a:t>
            </a:r>
            <a:r>
              <a:rPr lang="zh-CN" b="1" dirty="0"/>
              <a:t>包括总则、组织指挥体系及职责、预警预防机制、应急响应、后期评估和善后处理、保障措施、预案管理、术语。</a:t>
            </a:r>
            <a:endParaRPr lang="zh-CN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70" name="AutoShap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b" anchorCtr="0"/>
          <a:p>
            <a:pPr eaLnBrk="1" hangingPunct="1"/>
            <a:r>
              <a:rPr lang="en-US" altLang="zh-CN" dirty="0"/>
              <a:t>1 </a:t>
            </a:r>
            <a:r>
              <a:rPr lang="zh-CN" altLang="en-US" dirty="0"/>
              <a:t>总则</a:t>
            </a:r>
            <a:endParaRPr lang="zh-CN" altLang="en-US" dirty="0"/>
          </a:p>
        </p:txBody>
      </p:sp>
      <p:sp>
        <p:nvSpPr>
          <p:cNvPr id="7171" name="Rectangle 3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 anchorCtr="0"/>
          <a:p>
            <a:pPr eaLnBrk="1" hangingPunct="1"/>
            <a:r>
              <a:rPr b="1" dirty="0"/>
              <a:t>明确了</a:t>
            </a:r>
            <a:r>
              <a:rPr lang="zh-CN" b="1" dirty="0"/>
              <a:t>编制目的、编制依据和</a:t>
            </a:r>
            <a:r>
              <a:rPr b="1" dirty="0"/>
              <a:t>适用范围。</a:t>
            </a:r>
            <a:endParaRPr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194" name="AutoShap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b" anchorCtr="0"/>
          <a:p>
            <a:pPr eaLnBrk="1" hangingPunct="1"/>
            <a:r>
              <a:rPr lang="en-US" altLang="zh-CN" dirty="0"/>
              <a:t>2</a:t>
            </a:r>
            <a:r>
              <a:rPr lang="zh-CN" altLang="en-US" dirty="0"/>
              <a:t>组织指挥体系及职责</a:t>
            </a:r>
            <a:endParaRPr lang="zh-CN" altLang="en-US" dirty="0"/>
          </a:p>
        </p:txBody>
      </p:sp>
      <p:sp>
        <p:nvSpPr>
          <p:cNvPr id="8195" name="Rectangle 3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 anchorCtr="0"/>
          <a:p>
            <a:pPr eaLnBrk="1" hangingPunct="1"/>
            <a:r>
              <a:rPr b="1" dirty="0"/>
              <a:t>明确了指挥机构、办事机构和各成员单位的职责分工。</a:t>
            </a:r>
            <a:endParaRPr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218" name="AutoShap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b" anchorCtr="0"/>
          <a:p>
            <a:pPr eaLnBrk="1" hangingPunct="1"/>
            <a:r>
              <a:rPr lang="en-US" altLang="zh-CN" dirty="0"/>
              <a:t>3</a:t>
            </a:r>
            <a:r>
              <a:rPr lang="zh-CN" altLang="en-US" dirty="0"/>
              <a:t>监测预警及预警机制</a:t>
            </a:r>
            <a:endParaRPr lang="zh-CN" altLang="en-US" dirty="0"/>
          </a:p>
        </p:txBody>
      </p:sp>
      <p:sp>
        <p:nvSpPr>
          <p:cNvPr id="9219" name="Rectangle 3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 anchorCtr="0"/>
          <a:p>
            <a:pPr eaLnBrk="1" hangingPunct="1"/>
            <a:r>
              <a:rPr b="1" dirty="0"/>
              <a:t>对灾害预防体系</a:t>
            </a:r>
            <a:r>
              <a:rPr lang="zh-CN" b="1" dirty="0"/>
              <a:t>、监测、灾害分级、预警发布、信息交流和科技支撑、检疫管理</a:t>
            </a:r>
            <a:r>
              <a:rPr b="1" dirty="0"/>
              <a:t>作出了相应规定。</a:t>
            </a:r>
            <a:endParaRPr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42" name="AutoShap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b" anchorCtr="0"/>
          <a:p>
            <a:pPr eaLnBrk="1" hangingPunct="1"/>
            <a:r>
              <a:rPr lang="en-US" altLang="zh-CN" dirty="0"/>
              <a:t>4 </a:t>
            </a:r>
            <a:r>
              <a:rPr lang="zh-CN" altLang="en-US" dirty="0"/>
              <a:t>应急响应</a:t>
            </a:r>
            <a:endParaRPr lang="zh-CN" altLang="en-US" dirty="0"/>
          </a:p>
        </p:txBody>
      </p:sp>
      <p:sp>
        <p:nvSpPr>
          <p:cNvPr id="10243" name="Rectangle 3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 anchorCtr="0"/>
          <a:p>
            <a:pPr eaLnBrk="1" hangingPunct="1"/>
            <a:r>
              <a:rPr b="1" dirty="0"/>
              <a:t>明确了分级响应</a:t>
            </a:r>
            <a:r>
              <a:rPr lang="zh-CN" b="1" dirty="0"/>
              <a:t>、</a:t>
            </a:r>
            <a:r>
              <a:rPr b="1" dirty="0"/>
              <a:t>指挥协调</a:t>
            </a:r>
            <a:r>
              <a:rPr lang="zh-CN" b="1" dirty="0"/>
              <a:t>、灾害处置、现场监控、 社会动员、物资使用、扩大应急、信息共享和处理、应急结束的</a:t>
            </a:r>
            <a:r>
              <a:rPr b="1" dirty="0"/>
              <a:t>具体流程和措施。</a:t>
            </a:r>
            <a:endParaRPr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266" name="AutoShap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b" anchorCtr="0"/>
          <a:p>
            <a:pPr eaLnBrk="1" hangingPunct="1"/>
            <a:r>
              <a:rPr lang="en-US" altLang="zh-CN" dirty="0"/>
              <a:t>5</a:t>
            </a:r>
            <a:r>
              <a:rPr lang="zh-CN" altLang="en-US" dirty="0"/>
              <a:t>后期评估和善后处理</a:t>
            </a:r>
            <a:endParaRPr lang="zh-CN" altLang="en-US" dirty="0"/>
          </a:p>
        </p:txBody>
      </p:sp>
      <p:sp>
        <p:nvSpPr>
          <p:cNvPr id="11267" name="Rectangle 3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 anchorCtr="0"/>
          <a:p>
            <a:pPr eaLnBrk="1" hangingPunct="1"/>
            <a:r>
              <a:rPr b="1" dirty="0">
                <a:sym typeface="+mn-ea"/>
              </a:rPr>
              <a:t>明确了后期评估</a:t>
            </a:r>
            <a:r>
              <a:rPr lang="zh-CN" b="1" dirty="0">
                <a:sym typeface="+mn-ea"/>
              </a:rPr>
              <a:t>、善后处理</a:t>
            </a:r>
            <a:r>
              <a:rPr b="1" dirty="0">
                <a:sym typeface="+mn-ea"/>
              </a:rPr>
              <a:t>的</a:t>
            </a:r>
            <a:r>
              <a:rPr lang="zh-CN" b="1" dirty="0">
                <a:sym typeface="+mn-ea"/>
              </a:rPr>
              <a:t>具体要求</a:t>
            </a:r>
            <a:r>
              <a:rPr b="1" dirty="0">
                <a:sym typeface="+mn-ea"/>
              </a:rPr>
              <a:t>。</a:t>
            </a:r>
            <a:endParaRPr b="1" dirty="0">
              <a:sym typeface="+mn-ea"/>
            </a:endParaRPr>
          </a:p>
        </p:txBody>
      </p:sp>
      <p:sp>
        <p:nvSpPr>
          <p:cNvPr id="11268" name="Text Box 5"/>
          <p:cNvSpPr txBox="1"/>
          <p:nvPr/>
        </p:nvSpPr>
        <p:spPr>
          <a:xfrm>
            <a:off x="8174673" y="3687763"/>
            <a:ext cx="459740" cy="218440"/>
          </a:xfrm>
          <a:prstGeom prst="rect">
            <a:avLst/>
          </a:prstGeom>
          <a:noFill/>
          <a:ln w="9525">
            <a:noFill/>
          </a:ln>
        </p:spPr>
        <p:txBody>
          <a:bodyPr vert="eaVert" wrap="none">
            <a:spAutoFit/>
          </a:bodyPr>
          <a:p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commondata" val="eyJoZGlkIjoiMDRjYTIzODQ4YjdkZmFjNTdkYTJkNTEwZWE1Mjc5ODAifQ=="/>
</p:tagLst>
</file>

<file path=ppt/theme/theme1.xml><?xml version="1.0" encoding="utf-8"?>
<a:theme xmlns:a="http://schemas.openxmlformats.org/drawingml/2006/main" name="Capsules">
  <a:themeElements>
    <a:clrScheme name="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Capsules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0</TotalTime>
  <Words>854</Words>
  <Application>WPS 演示</Application>
  <PresentationFormat>全屏显示(4:3)</PresentationFormat>
  <Paragraphs>60</Paragraphs>
  <Slides>13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3" baseType="lpstr">
      <vt:lpstr>Arial</vt:lpstr>
      <vt:lpstr>宋体</vt:lpstr>
      <vt:lpstr>Wingdings</vt:lpstr>
      <vt:lpstr>Times New Roman</vt:lpstr>
      <vt:lpstr>黑体</vt:lpstr>
      <vt:lpstr>仿宋</vt:lpstr>
      <vt:lpstr>微软雅黑</vt:lpstr>
      <vt:lpstr>Arial Unicode MS</vt:lpstr>
      <vt:lpstr>Calibri</vt:lpstr>
      <vt:lpstr>Capsules</vt:lpstr>
      <vt:lpstr>《密山市林业和草原有害生物灾害防控应急预案》 政策解读</vt:lpstr>
      <vt:lpstr>一、修订背景</vt:lpstr>
      <vt:lpstr>二、政策依据</vt:lpstr>
      <vt:lpstr>三、主要内容</vt:lpstr>
      <vt:lpstr>1 总则</vt:lpstr>
      <vt:lpstr>2组织指挥体系及职责</vt:lpstr>
      <vt:lpstr>3监测预警及预警机制</vt:lpstr>
      <vt:lpstr>4 应急响应</vt:lpstr>
      <vt:lpstr>5后期评估和善后处理</vt:lpstr>
      <vt:lpstr>6 保障措施</vt:lpstr>
      <vt:lpstr>7 预案管理</vt:lpstr>
      <vt:lpstr>8 术语</vt:lpstr>
      <vt:lpstr>四、解释机关及咨询电话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身体倍儿棒</cp:lastModifiedBy>
  <cp:revision>76</cp:revision>
  <dcterms:created xsi:type="dcterms:W3CDTF">2024-05-08T02:18:00Z</dcterms:created>
  <dcterms:modified xsi:type="dcterms:W3CDTF">2024-07-04T01:28:10Z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1BE54C33D08F4AD08C46B212EFFE3D5B_12</vt:lpwstr>
  </property>
  <property fmtid="{D5CDD505-2E9C-101B-9397-08002B2CF9AE}" pid="4" name="KSOProductBuildVer">
    <vt:lpwstr>2052-12.1.0.17140</vt:lpwstr>
  </property>
</Properties>
</file>