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3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2"/>
            <a:ext cx="2133600" cy="273844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2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2"/>
            <a:ext cx="2133600" cy="273844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9.png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45.png"/><Relationship Id="rId2" Type="http://schemas.openxmlformats.org/officeDocument/2006/relationships/image" Target="../media/image28.png"/><Relationship Id="rId19" Type="http://schemas.openxmlformats.org/officeDocument/2006/relationships/image" Target="../media/image44.png"/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41.png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48.png"/><Relationship Id="rId7" Type="http://schemas.openxmlformats.org/officeDocument/2006/relationships/tags" Target="../tags/tag17.xml"/><Relationship Id="rId6" Type="http://schemas.openxmlformats.org/officeDocument/2006/relationships/image" Target="../media/image47.png"/><Relationship Id="rId5" Type="http://schemas.openxmlformats.org/officeDocument/2006/relationships/tags" Target="../tags/tag16.xml"/><Relationship Id="rId4" Type="http://schemas.openxmlformats.org/officeDocument/2006/relationships/image" Target="../media/image9.png"/><Relationship Id="rId3" Type="http://schemas.openxmlformats.org/officeDocument/2006/relationships/image" Target="../media/image46.png"/><Relationship Id="rId28" Type="http://schemas.openxmlformats.org/officeDocument/2006/relationships/notesSlide" Target="../notesSlides/notesSlide11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image" Target="../media/image54.png"/><Relationship Id="rId2" Type="http://schemas.openxmlformats.org/officeDocument/2006/relationships/tags" Target="../tags/tag15.xml"/><Relationship Id="rId19" Type="http://schemas.openxmlformats.org/officeDocument/2006/relationships/tags" Target="../tags/tag23.xml"/><Relationship Id="rId18" Type="http://schemas.openxmlformats.org/officeDocument/2006/relationships/image" Target="../media/image53.png"/><Relationship Id="rId17" Type="http://schemas.openxmlformats.org/officeDocument/2006/relationships/tags" Target="../tags/tag22.xml"/><Relationship Id="rId16" Type="http://schemas.openxmlformats.org/officeDocument/2006/relationships/image" Target="../media/image52.png"/><Relationship Id="rId15" Type="http://schemas.openxmlformats.org/officeDocument/2006/relationships/tags" Target="../tags/tag21.xml"/><Relationship Id="rId14" Type="http://schemas.openxmlformats.org/officeDocument/2006/relationships/image" Target="../media/image51.png"/><Relationship Id="rId13" Type="http://schemas.openxmlformats.org/officeDocument/2006/relationships/tags" Target="../tags/tag20.xml"/><Relationship Id="rId12" Type="http://schemas.openxmlformats.org/officeDocument/2006/relationships/image" Target="../media/image50.png"/><Relationship Id="rId11" Type="http://schemas.openxmlformats.org/officeDocument/2006/relationships/tags" Target="../tags/tag19.xml"/><Relationship Id="rId10" Type="http://schemas.openxmlformats.org/officeDocument/2006/relationships/image" Target="../media/image4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6.png"/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20.png"/><Relationship Id="rId7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tags" Target="../tags/tag2.xml"/><Relationship Id="rId4" Type="http://schemas.openxmlformats.org/officeDocument/2006/relationships/image" Target="../media/image9.png"/><Relationship Id="rId3" Type="http://schemas.openxmlformats.org/officeDocument/2006/relationships/image" Target="../media/image18.png"/><Relationship Id="rId28" Type="http://schemas.openxmlformats.org/officeDocument/2006/relationships/notesSlide" Target="../notesSlides/notesSlide9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14.xml"/><Relationship Id="rId25" Type="http://schemas.openxmlformats.org/officeDocument/2006/relationships/tags" Target="../tags/tag13.xml"/><Relationship Id="rId24" Type="http://schemas.openxmlformats.org/officeDocument/2006/relationships/tags" Target="../tags/tag12.xml"/><Relationship Id="rId23" Type="http://schemas.openxmlformats.org/officeDocument/2006/relationships/tags" Target="../tags/tag11.xml"/><Relationship Id="rId22" Type="http://schemas.openxmlformats.org/officeDocument/2006/relationships/image" Target="../media/image27.png"/><Relationship Id="rId21" Type="http://schemas.openxmlformats.org/officeDocument/2006/relationships/tags" Target="../tags/tag10.xml"/><Relationship Id="rId20" Type="http://schemas.openxmlformats.org/officeDocument/2006/relationships/image" Target="../media/image26.png"/><Relationship Id="rId2" Type="http://schemas.openxmlformats.org/officeDocument/2006/relationships/tags" Target="../tags/tag1.xml"/><Relationship Id="rId19" Type="http://schemas.openxmlformats.org/officeDocument/2006/relationships/tags" Target="../tags/tag9.xml"/><Relationship Id="rId18" Type="http://schemas.openxmlformats.org/officeDocument/2006/relationships/image" Target="../media/image25.png"/><Relationship Id="rId17" Type="http://schemas.openxmlformats.org/officeDocument/2006/relationships/tags" Target="../tags/tag8.xml"/><Relationship Id="rId16" Type="http://schemas.openxmlformats.org/officeDocument/2006/relationships/image" Target="../media/image24.png"/><Relationship Id="rId15" Type="http://schemas.openxmlformats.org/officeDocument/2006/relationships/tags" Target="../tags/tag7.xml"/><Relationship Id="rId14" Type="http://schemas.openxmlformats.org/officeDocument/2006/relationships/image" Target="../media/image23.png"/><Relationship Id="rId13" Type="http://schemas.openxmlformats.org/officeDocument/2006/relationships/tags" Target="../tags/tag6.xml"/><Relationship Id="rId12" Type="http://schemas.openxmlformats.org/officeDocument/2006/relationships/image" Target="../media/image22.png"/><Relationship Id="rId11" Type="http://schemas.openxmlformats.org/officeDocument/2006/relationships/tags" Target="../tags/tag5.xml"/><Relationship Id="rId10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8040" y="3280410"/>
            <a:ext cx="1821815" cy="196850"/>
          </a:xfrm>
          <a:prstGeom prst="rect">
            <a:avLst/>
          </a:prstGeom>
          <a:noFill/>
        </p:spPr>
        <p:txBody>
          <a:bodyPr wrap="non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密山市</a:t>
            </a:r>
            <a:r>
              <a:rPr lang="zh-CN" altLang="en-US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民政局</a:t>
            </a:r>
            <a:endParaRPr lang="zh-CN" altLang="en-US" sz="14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3523" y="599198"/>
            <a:ext cx="4933016" cy="140589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306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2024年城乡低保和特困人员救助供养标准提高政策解读</a:t>
            </a:r>
            <a:endParaRPr lang="en-US" sz="306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 advAuto="0"/>
      <p:bldP spid="4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60738" y="3129813"/>
            <a:ext cx="2185293" cy="141829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2836" y="1816444"/>
            <a:ext cx="857498" cy="2355383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71949" y="2424284"/>
            <a:ext cx="2239615" cy="157025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27623" y="3683382"/>
            <a:ext cx="1989832" cy="91537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19203" y="2402576"/>
            <a:ext cx="1754783" cy="167518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26743" y="1816444"/>
            <a:ext cx="1165076" cy="19393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531221" y="1982876"/>
            <a:ext cx="97780" cy="9769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4286" y="2095035"/>
            <a:ext cx="188140" cy="119399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529127" y="3621123"/>
            <a:ext cx="97690" cy="202613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01442" y="3621123"/>
            <a:ext cx="137567" cy="213469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551686" y="3811121"/>
            <a:ext cx="68709" cy="5065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504608" y="3594031"/>
            <a:ext cx="162816" cy="206237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367454" y="3040512"/>
            <a:ext cx="498770" cy="49877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4500255" y="3267621"/>
            <a:ext cx="233167" cy="150641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535587" y="3161518"/>
            <a:ext cx="127099" cy="193868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800561" y="3226051"/>
            <a:ext cx="322140" cy="322063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4628244" y="2573969"/>
            <a:ext cx="321991" cy="322063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697201" y="3759001"/>
            <a:ext cx="322090" cy="322063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4808597" y="3824678"/>
            <a:ext cx="108415" cy="190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00000"/>
              </a:lnSpc>
              <a:buNone/>
            </a:pPr>
            <a:r>
              <a:rPr lang="en-US" sz="810" b="1">
                <a:solidFill>
                  <a:srgbClr val="FFFFFF"/>
                </a:solidFill>
                <a:latin typeface="inpin heiti" pitchFamily="34" charset="0"/>
                <a:ea typeface="inpin heiti" pitchFamily="34" charset="-122"/>
                <a:cs typeface="inpin heiti" pitchFamily="34" charset="-120"/>
              </a:rPr>
              <a:t>03</a:t>
            </a:r>
            <a:endParaRPr lang="en-US" sz="810"/>
          </a:p>
        </p:txBody>
      </p:sp>
      <p:sp>
        <p:nvSpPr>
          <p:cNvPr id="23" name="Text 1"/>
          <p:cNvSpPr/>
          <p:nvPr/>
        </p:nvSpPr>
        <p:spPr>
          <a:xfrm>
            <a:off x="4739640" y="2639646"/>
            <a:ext cx="108415" cy="190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00000"/>
              </a:lnSpc>
              <a:buNone/>
            </a:pPr>
            <a:r>
              <a:rPr lang="en-US" sz="810" b="1">
                <a:solidFill>
                  <a:srgbClr val="FFFFFF"/>
                </a:solidFill>
                <a:latin typeface="inpin heiti" pitchFamily="34" charset="0"/>
                <a:ea typeface="inpin heiti" pitchFamily="34" charset="-122"/>
                <a:cs typeface="inpin heiti" pitchFamily="34" charset="-120"/>
              </a:rPr>
              <a:t>02</a:t>
            </a:r>
            <a:endParaRPr lang="en-US" sz="810"/>
          </a:p>
        </p:txBody>
      </p:sp>
      <p:sp>
        <p:nvSpPr>
          <p:cNvPr id="24" name="Text 2"/>
          <p:cNvSpPr/>
          <p:nvPr/>
        </p:nvSpPr>
        <p:spPr>
          <a:xfrm>
            <a:off x="3912007" y="3291727"/>
            <a:ext cx="108415" cy="190711"/>
          </a:xfrm>
          <a:prstGeom prst="rect">
            <a:avLst/>
          </a:prstGeom>
          <a:noFill/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00000"/>
              </a:lnSpc>
              <a:buNone/>
            </a:pPr>
            <a:r>
              <a:rPr lang="en-US" sz="810" b="1">
                <a:solidFill>
                  <a:srgbClr val="FFFFFF"/>
                </a:solidFill>
                <a:latin typeface="inpin heiti" pitchFamily="34" charset="0"/>
                <a:ea typeface="inpin heiti" pitchFamily="34" charset="-122"/>
                <a:cs typeface="inpin heiti" pitchFamily="34" charset="-120"/>
              </a:rPr>
              <a:t>01</a:t>
            </a:r>
            <a:endParaRPr lang="en-US" sz="810"/>
          </a:p>
        </p:txBody>
      </p:sp>
      <p:sp>
        <p:nvSpPr>
          <p:cNvPr id="25" name="Text 3"/>
          <p:cNvSpPr/>
          <p:nvPr/>
        </p:nvSpPr>
        <p:spPr>
          <a:xfrm>
            <a:off x="6533957" y="3874282"/>
            <a:ext cx="1834037" cy="41713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108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标准为2220元/人年</a:t>
            </a:r>
            <a:endParaRPr lang="en-US" sz="1080"/>
          </a:p>
        </p:txBody>
      </p:sp>
      <p:sp>
        <p:nvSpPr>
          <p:cNvPr id="26" name="Text 4"/>
          <p:cNvSpPr/>
          <p:nvPr/>
        </p:nvSpPr>
        <p:spPr>
          <a:xfrm>
            <a:off x="3614070" y="988918"/>
            <a:ext cx="1973480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全护理</a:t>
            </a:r>
            <a:endParaRPr lang="en-US" sz="1260"/>
          </a:p>
        </p:txBody>
      </p:sp>
      <p:sp>
        <p:nvSpPr>
          <p:cNvPr id="27" name="Text 5"/>
          <p:cNvSpPr/>
          <p:nvPr/>
        </p:nvSpPr>
        <p:spPr>
          <a:xfrm>
            <a:off x="6533957" y="3645157"/>
            <a:ext cx="1834037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全自理</a:t>
            </a:r>
            <a:endParaRPr lang="en-US" sz="1260"/>
          </a:p>
        </p:txBody>
      </p:sp>
      <p:sp>
        <p:nvSpPr>
          <p:cNvPr id="28" name="Text 6"/>
          <p:cNvSpPr/>
          <p:nvPr/>
        </p:nvSpPr>
        <p:spPr>
          <a:xfrm>
            <a:off x="1007604" y="3874282"/>
            <a:ext cx="1541480" cy="41713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r">
              <a:lnSpc>
                <a:spcPct val="130000"/>
              </a:lnSpc>
              <a:buNone/>
            </a:pPr>
            <a:r>
              <a:rPr lang="en-US" sz="108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标准为3708元/人年</a:t>
            </a:r>
            <a:endParaRPr lang="en-US" sz="1080"/>
          </a:p>
        </p:txBody>
      </p:sp>
      <p:sp>
        <p:nvSpPr>
          <p:cNvPr id="29" name="Text 7"/>
          <p:cNvSpPr/>
          <p:nvPr/>
        </p:nvSpPr>
        <p:spPr>
          <a:xfrm>
            <a:off x="3614070" y="1225167"/>
            <a:ext cx="1973480" cy="5912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108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标准为5556元/人年</a:t>
            </a:r>
            <a:endParaRPr lang="en-US" sz="1080"/>
          </a:p>
        </p:txBody>
      </p:sp>
      <p:sp>
        <p:nvSpPr>
          <p:cNvPr id="30" name="Text 8"/>
          <p:cNvSpPr/>
          <p:nvPr/>
        </p:nvSpPr>
        <p:spPr>
          <a:xfrm>
            <a:off x="1007604" y="3638032"/>
            <a:ext cx="1541480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半护理</a:t>
            </a:r>
            <a:endParaRPr lang="en-US" sz="1260"/>
          </a:p>
        </p:txBody>
      </p:sp>
      <p:sp>
        <p:nvSpPr>
          <p:cNvPr id="31" name="Text 9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照料护理标准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8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6" grpId="1" animBg="1" advAuto="0"/>
      <p:bldP spid="5" grpId="2" animBg="1" advAuto="0"/>
      <p:bldP spid="8" grpId="3" animBg="1" advAuto="0"/>
      <p:bldP spid="3" grpId="4" animBg="1" advAuto="0"/>
      <p:bldP spid="7" grpId="5" animBg="1" advAuto="0"/>
      <p:bldP spid="16" grpId="6" animBg="1" advAuto="0"/>
      <p:bldP spid="18" grpId="7" animBg="1" advAuto="0"/>
      <p:bldP spid="17" grpId="8" animBg="1" advAuto="0"/>
      <p:bldP spid="15" grpId="9" animBg="1" advAuto="0"/>
      <p:bldP spid="12" grpId="10" animBg="1" advAuto="0"/>
      <p:bldP spid="13" grpId="11" animBg="1" advAuto="0"/>
      <p:bldP spid="19" grpId="12" animBg="1" advAuto="0"/>
      <p:bldP spid="24" grpId="13" animBg="1" advAuto="0"/>
      <p:bldP spid="30" grpId="14" animBg="1" advAuto="0"/>
      <p:bldP spid="28" grpId="15" animBg="1" advAuto="0"/>
      <p:bldP spid="10" grpId="16" animBg="1" advAuto="0"/>
      <p:bldP spid="11" grpId="17" animBg="1" advAuto="0"/>
      <p:bldP spid="20" grpId="18" animBg="1" advAuto="0"/>
      <p:bldP spid="23" grpId="19" animBg="1" advAuto="0"/>
      <p:bldP spid="26" grpId="20" animBg="1" advAuto="0"/>
      <p:bldP spid="29" grpId="21" animBg="1" advAuto="0"/>
      <p:bldP spid="21" grpId="22" animBg="1" advAuto="0"/>
      <p:bldP spid="22" grpId="23" animBg="1" advAuto="0"/>
      <p:bldP spid="14" grpId="24" animBg="1" advAuto="0"/>
      <p:bldP spid="27" grpId="25" animBg="1" advAuto="0"/>
      <p:bldP spid="25" grpId="26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54367" y="2428034"/>
            <a:ext cx="2510790" cy="113948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79182" y="2290357"/>
            <a:ext cx="351473" cy="35107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179195" y="2408943"/>
            <a:ext cx="152400" cy="11425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3325178" y="2428034"/>
            <a:ext cx="2510790" cy="1139483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3769043" y="2290357"/>
            <a:ext cx="351472" cy="351076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3874770" y="2395331"/>
            <a:ext cx="139065" cy="152346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5995988" y="2428034"/>
            <a:ext cx="2510790" cy="1139483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6441757" y="2290357"/>
            <a:ext cx="351473" cy="351076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6540818" y="2405376"/>
            <a:ext cx="153352" cy="126830"/>
          </a:xfrm>
          <a:prstGeom prst="rect">
            <a:avLst/>
          </a:prstGeom>
        </p:spPr>
      </p:pic>
      <p:sp>
        <p:nvSpPr>
          <p:cNvPr id="13" name="Text 0"/>
          <p:cNvSpPr/>
          <p:nvPr>
            <p:custDataLst>
              <p:tags r:id="rId21"/>
            </p:custDataLst>
          </p:nvPr>
        </p:nvSpPr>
        <p:spPr>
          <a:xfrm>
            <a:off x="1577251" y="2881271"/>
            <a:ext cx="1235098" cy="548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10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标准为7404元/人年</a:t>
            </a:r>
            <a:endParaRPr lang="en-US" sz="10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14" name="Text 1"/>
          <p:cNvSpPr/>
          <p:nvPr>
            <p:custDataLst>
              <p:tags r:id="rId22"/>
            </p:custDataLst>
          </p:nvPr>
        </p:nvSpPr>
        <p:spPr>
          <a:xfrm>
            <a:off x="6973907" y="2881270"/>
            <a:ext cx="1235098" cy="548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108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标准为7212元/人年</a:t>
            </a:r>
            <a:endParaRPr lang="en-US" sz="1080"/>
          </a:p>
        </p:txBody>
      </p:sp>
      <p:sp>
        <p:nvSpPr>
          <p:cNvPr id="15" name="Text 2"/>
          <p:cNvSpPr/>
          <p:nvPr>
            <p:custDataLst>
              <p:tags r:id="rId23"/>
            </p:custDataLst>
          </p:nvPr>
        </p:nvSpPr>
        <p:spPr>
          <a:xfrm>
            <a:off x="1577251" y="2625368"/>
            <a:ext cx="1235098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全</a:t>
            </a:r>
            <a:r>
              <a:rPr lang="en-US" sz="140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护理</a:t>
            </a:r>
            <a:endParaRPr lang="en-US" sz="1260"/>
          </a:p>
        </p:txBody>
      </p:sp>
      <p:sp>
        <p:nvSpPr>
          <p:cNvPr id="16" name="Text 3"/>
          <p:cNvSpPr/>
          <p:nvPr>
            <p:custDataLst>
              <p:tags r:id="rId24"/>
            </p:custDataLst>
          </p:nvPr>
        </p:nvSpPr>
        <p:spPr>
          <a:xfrm>
            <a:off x="6973907" y="2625368"/>
            <a:ext cx="1235098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全自理</a:t>
            </a:r>
            <a:endParaRPr lang="en-US" sz="1260"/>
          </a:p>
        </p:txBody>
      </p:sp>
      <p:sp>
        <p:nvSpPr>
          <p:cNvPr id="17" name="Text 4"/>
          <p:cNvSpPr/>
          <p:nvPr>
            <p:custDataLst>
              <p:tags r:id="rId25"/>
            </p:custDataLst>
          </p:nvPr>
        </p:nvSpPr>
        <p:spPr>
          <a:xfrm>
            <a:off x="4300954" y="2881270"/>
            <a:ext cx="1235098" cy="548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108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标准为7308元/人年</a:t>
            </a:r>
            <a:endParaRPr lang="en-US" sz="1080"/>
          </a:p>
        </p:txBody>
      </p:sp>
      <p:sp>
        <p:nvSpPr>
          <p:cNvPr id="18" name="Text 5"/>
          <p:cNvSpPr/>
          <p:nvPr>
            <p:custDataLst>
              <p:tags r:id="rId26"/>
            </p:custDataLst>
          </p:nvPr>
        </p:nvSpPr>
        <p:spPr>
          <a:xfrm>
            <a:off x="4300954" y="2625368"/>
            <a:ext cx="1235098" cy="24003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半护理</a:t>
            </a:r>
            <a:endParaRPr lang="en-US" sz="1260"/>
          </a:p>
        </p:txBody>
      </p:sp>
      <p:sp>
        <p:nvSpPr>
          <p:cNvPr id="19" name="Text 6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城乡特困集中供养照料护理标准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1" animBg="1" advAuto="0"/>
      <p:bldP spid="6" grpId="2" animBg="1" advAuto="0"/>
      <p:bldP spid="15" grpId="3" animBg="1" advAuto="0"/>
      <p:bldP spid="13" grpId="4" animBg="1" advAuto="0"/>
      <p:bldP spid="7" grpId="5" animBg="1" advAuto="0"/>
      <p:bldP spid="8" grpId="6" animBg="1" advAuto="0"/>
      <p:bldP spid="9" grpId="7" animBg="1" advAuto="0"/>
      <p:bldP spid="18" grpId="8" animBg="1" advAuto="0"/>
      <p:bldP spid="17" grpId="9" animBg="1" advAuto="0"/>
      <p:bldP spid="10" grpId="10" animBg="1" advAuto="0"/>
      <p:bldP spid="11" grpId="11" animBg="1" advAuto="0"/>
      <p:bldP spid="12" grpId="12" animBg="1" advAuto="0"/>
      <p:bldP spid="16" grpId="13" animBg="1" advAuto="0"/>
      <p:bldP spid="14" grpId="1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76603" y="1507657"/>
            <a:ext cx="2198315" cy="219831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8425" y="1507657"/>
            <a:ext cx="2198315" cy="219831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98508" y="1580783"/>
            <a:ext cx="4026032" cy="205206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2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农村特困人员基本生活标准按照城市特困人员供养标准执行</a:t>
            </a:r>
            <a:endParaRPr lang="en-US" sz="24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7" name="Text 1"/>
          <p:cNvSpPr/>
          <p:nvPr/>
        </p:nvSpPr>
        <p:spPr>
          <a:xfrm>
            <a:off x="3656457" y="395907"/>
            <a:ext cx="1840230" cy="31750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供养标准一体化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583" y="789813"/>
            <a:ext cx="2143319" cy="3200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04</a:t>
            </a:r>
            <a:endParaRPr lang="en-US" sz="2070"/>
          </a:p>
        </p:txBody>
      </p:sp>
      <p:sp>
        <p:nvSpPr>
          <p:cNvPr id="3" name="Text 1"/>
          <p:cNvSpPr/>
          <p:nvPr/>
        </p:nvSpPr>
        <p:spPr>
          <a:xfrm>
            <a:off x="640584" y="1814921"/>
            <a:ext cx="3735791" cy="3222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endParaRPr lang="en-US" sz="1080"/>
          </a:p>
        </p:txBody>
      </p:sp>
      <p:sp>
        <p:nvSpPr>
          <p:cNvPr id="4" name="Text 2"/>
          <p:cNvSpPr/>
          <p:nvPr/>
        </p:nvSpPr>
        <p:spPr>
          <a:xfrm>
            <a:off x="640584" y="1256200"/>
            <a:ext cx="7995479" cy="41148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7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执行时间</a:t>
            </a:r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4" grpId="1" animBg="1" advAuto="0"/>
      <p:bldP spid="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867" y="1425864"/>
            <a:ext cx="6742280" cy="277116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260" y="1425864"/>
            <a:ext cx="722947" cy="278466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51610" y="4197030"/>
            <a:ext cx="6586538" cy="13501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3876" y="1916739"/>
            <a:ext cx="336724" cy="36442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2086313" y="2097038"/>
            <a:ext cx="5585270" cy="142881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36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自2024年7月1日起执行</a:t>
            </a:r>
            <a:endParaRPr lang="en-US" sz="36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9" name="Text 1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政策执行时间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3523" y="599198"/>
            <a:ext cx="4933016" cy="140589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47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谢谢观看</a:t>
            </a:r>
            <a:endParaRPr lang="en-US" sz="4770"/>
          </a:p>
        </p:txBody>
      </p:sp>
      <p:sp>
        <p:nvSpPr>
          <p:cNvPr id="3" name="Text 0"/>
          <p:cNvSpPr/>
          <p:nvPr/>
        </p:nvSpPr>
        <p:spPr>
          <a:xfrm>
            <a:off x="828040" y="3280410"/>
            <a:ext cx="1821815" cy="196850"/>
          </a:xfrm>
          <a:prstGeom prst="rect">
            <a:avLst/>
          </a:prstGeom>
          <a:noFill/>
        </p:spPr>
        <p:txBody>
          <a:bodyPr wrap="non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密山市</a:t>
            </a:r>
            <a:r>
              <a:rPr lang="zh-CN" altLang="en-US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民政局</a:t>
            </a:r>
            <a:endParaRPr lang="zh-CN" altLang="en-US" sz="14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5" name="Text 0"/>
          <p:cNvSpPr/>
          <p:nvPr/>
        </p:nvSpPr>
        <p:spPr>
          <a:xfrm>
            <a:off x="828040" y="3580130"/>
            <a:ext cx="1821815" cy="196850"/>
          </a:xfrm>
          <a:prstGeom prst="rect">
            <a:avLst/>
          </a:prstGeom>
          <a:noFill/>
        </p:spPr>
        <p:txBody>
          <a:bodyPr wrap="non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联系电话：</a:t>
            </a:r>
            <a:r>
              <a:rPr lang="en-US" altLang="zh-CN" sz="1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5296857</a:t>
            </a:r>
            <a:endParaRPr lang="en-US" altLang="zh-CN" sz="14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 advAuto="0"/>
      <p:bldP spid="5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84024" y="1232351"/>
            <a:ext cx="832123" cy="39146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52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01</a:t>
            </a:r>
            <a:endParaRPr lang="en-US" sz="2520"/>
          </a:p>
        </p:txBody>
      </p:sp>
      <p:sp>
        <p:nvSpPr>
          <p:cNvPr id="4" name="Text 1"/>
          <p:cNvSpPr/>
          <p:nvPr/>
        </p:nvSpPr>
        <p:spPr>
          <a:xfrm>
            <a:off x="4584024" y="1994795"/>
            <a:ext cx="832123" cy="39146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52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02</a:t>
            </a:r>
            <a:endParaRPr lang="en-US" sz="2520"/>
          </a:p>
        </p:txBody>
      </p:sp>
      <p:sp>
        <p:nvSpPr>
          <p:cNvPr id="5" name="Text 2"/>
          <p:cNvSpPr/>
          <p:nvPr/>
        </p:nvSpPr>
        <p:spPr>
          <a:xfrm>
            <a:off x="4584024" y="2757239"/>
            <a:ext cx="832123" cy="39146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52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03</a:t>
            </a:r>
            <a:endParaRPr lang="en-US" sz="2520"/>
          </a:p>
        </p:txBody>
      </p:sp>
      <p:sp>
        <p:nvSpPr>
          <p:cNvPr id="6" name="Text 3"/>
          <p:cNvSpPr/>
          <p:nvPr/>
        </p:nvSpPr>
        <p:spPr>
          <a:xfrm>
            <a:off x="4584024" y="3519684"/>
            <a:ext cx="832123" cy="39146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52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04</a:t>
            </a:r>
            <a:endParaRPr lang="en-US" sz="2520"/>
          </a:p>
        </p:txBody>
      </p:sp>
      <p:sp>
        <p:nvSpPr>
          <p:cNvPr id="7" name="Text 4"/>
          <p:cNvSpPr/>
          <p:nvPr/>
        </p:nvSpPr>
        <p:spPr>
          <a:xfrm>
            <a:off x="5532360" y="1255778"/>
            <a:ext cx="3114144" cy="345299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225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政策概述</a:t>
            </a:r>
            <a:endParaRPr lang="en-US" sz="2250"/>
          </a:p>
        </p:txBody>
      </p:sp>
      <p:sp>
        <p:nvSpPr>
          <p:cNvPr id="8" name="Text 5"/>
          <p:cNvSpPr/>
          <p:nvPr/>
        </p:nvSpPr>
        <p:spPr>
          <a:xfrm>
            <a:off x="5532360" y="2018222"/>
            <a:ext cx="3114144" cy="345299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225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城乡低保标准提高</a:t>
            </a:r>
            <a:endParaRPr lang="en-US" sz="2250"/>
          </a:p>
        </p:txBody>
      </p:sp>
      <p:sp>
        <p:nvSpPr>
          <p:cNvPr id="9" name="Text 6"/>
          <p:cNvSpPr/>
          <p:nvPr/>
        </p:nvSpPr>
        <p:spPr>
          <a:xfrm>
            <a:off x="5532360" y="2780666"/>
            <a:ext cx="3114144" cy="345299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6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城乡特困人员救助供养标准提高</a:t>
            </a:r>
            <a:endParaRPr lang="en-US" sz="1600">
              <a:solidFill>
                <a:srgbClr val="FFFFFF"/>
              </a:solidFill>
              <a:latin typeface="优设标题黑" pitchFamily="34" charset="0"/>
              <a:ea typeface="优设标题黑" pitchFamily="34" charset="-122"/>
              <a:cs typeface="优设标题黑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32360" y="3543110"/>
            <a:ext cx="3114144" cy="345299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225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执行时间</a:t>
            </a:r>
            <a:endParaRPr lang="en-US" sz="225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25400" y="1282393"/>
            <a:ext cx="259040" cy="291380"/>
          </a:xfrm>
          <a:prstGeom prst="rect">
            <a:avLst/>
          </a:prstGeom>
        </p:spPr>
      </p:pic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5399" y="2047969"/>
            <a:ext cx="259039" cy="291380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25400" y="2807281"/>
            <a:ext cx="259039" cy="291380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25399" y="3569727"/>
            <a:ext cx="259039" cy="29138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78976" y="1959696"/>
            <a:ext cx="1629994" cy="2119362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55555" y="902470"/>
            <a:ext cx="2545600" cy="3309857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64596" y="1998747"/>
            <a:ext cx="1321321" cy="552259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36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目录</a:t>
            </a:r>
            <a:endParaRPr lang="en-US" sz="3600"/>
          </a:p>
        </p:txBody>
      </p:sp>
      <p:sp>
        <p:nvSpPr>
          <p:cNvPr id="18" name="Text 9"/>
          <p:cNvSpPr/>
          <p:nvPr/>
        </p:nvSpPr>
        <p:spPr>
          <a:xfrm>
            <a:off x="1065676" y="2705033"/>
            <a:ext cx="2358010" cy="24996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r>
              <a:rPr lang="en-US" sz="162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CONTENTS</a:t>
            </a:r>
            <a:endParaRPr lang="en-US" sz="162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8" grpId="1" animBg="1" advAuto="0"/>
      <p:bldP spid="16" grpId="2" animBg="1" advAuto="0"/>
      <p:bldP spid="3" grpId="3" animBg="1" advAuto="0"/>
      <p:bldP spid="7" grpId="4" animBg="1" advAuto="0"/>
      <p:bldP spid="8" grpId="5" animBg="1" advAuto="0"/>
      <p:bldP spid="4" grpId="6" animBg="1" advAuto="0"/>
      <p:bldP spid="9" grpId="7" animBg="1" advAuto="0"/>
      <p:bldP spid="5" grpId="8" animBg="1" advAuto="0"/>
      <p:bldP spid="6" grpId="9" animBg="1" advAuto="0"/>
      <p:bldP spid="10" grpId="1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583" y="789813"/>
            <a:ext cx="2143319" cy="3200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01</a:t>
            </a:r>
            <a:endParaRPr lang="en-US" sz="2070"/>
          </a:p>
        </p:txBody>
      </p:sp>
      <p:sp>
        <p:nvSpPr>
          <p:cNvPr id="3" name="Text 1"/>
          <p:cNvSpPr/>
          <p:nvPr/>
        </p:nvSpPr>
        <p:spPr>
          <a:xfrm>
            <a:off x="1764030" y="1851660"/>
            <a:ext cx="4731385" cy="15703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持续提高城乡低保和特困人员救助供养标准，是深入贯彻落实习近平总书记重要讲话重要指示精神</a:t>
            </a:r>
            <a:r>
              <a:rPr lang="zh-CN" altLang="en-US" sz="16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，</a:t>
            </a:r>
            <a:r>
              <a:rPr lang="en-US" sz="16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深化能力作风建设“抓基层、打基础、强落实、见实效”活动成效的具体举措，也是提升我市基本民生保障水平的客观需要。</a:t>
            </a:r>
            <a:endParaRPr lang="en-US" sz="16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40584" y="1256200"/>
            <a:ext cx="7995479" cy="41148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7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政策概述</a:t>
            </a:r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4" grpId="1" animBg="1" advAuto="0"/>
      <p:bldP spid="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6000" y="1450873"/>
            <a:ext cx="416760" cy="9553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070735" y="2067560"/>
            <a:ext cx="5011420" cy="15265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按照《鸡西市民政局关于做好提高2024年全市城乡低保和特困人员救助供养标准有关工作的通知》(</a:t>
            </a:r>
            <a:r>
              <a:rPr lang="zh-CN" altLang="en-US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鸡</a:t>
            </a:r>
            <a:r>
              <a:rPr lang="en-US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民规〔2024〕4号)要求，结合我市实际</a:t>
            </a:r>
            <a:r>
              <a:rPr lang="zh-CN" altLang="en-US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提高我市</a:t>
            </a:r>
            <a:r>
              <a:rPr lang="en-US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  <a:sym typeface="+mn-ea"/>
              </a:rPr>
              <a:t>城乡低保和特困人员救助供养标准</a:t>
            </a:r>
            <a:r>
              <a:rPr lang="zh-CN" altLang="en-US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  <a:sym typeface="+mn-ea"/>
              </a:rPr>
              <a:t>。</a:t>
            </a:r>
            <a:endParaRPr lang="zh-CN" altLang="en-US">
              <a:solidFill>
                <a:srgbClr val="FFFFFF"/>
              </a:solidFill>
              <a:latin typeface="优设标题黑" pitchFamily="34" charset="0"/>
              <a:ea typeface="优设标题黑" pitchFamily="34" charset="-122"/>
              <a:cs typeface="优设标题黑" pitchFamily="34" charset="-120"/>
              <a:sym typeface="+mn-ea"/>
            </a:endParaRPr>
          </a:p>
        </p:txBody>
      </p:sp>
      <p:sp>
        <p:nvSpPr>
          <p:cNvPr id="6" name="Text 1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政策解读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583" y="789813"/>
            <a:ext cx="2143319" cy="3200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02</a:t>
            </a:r>
            <a:endParaRPr lang="en-US" sz="2070"/>
          </a:p>
        </p:txBody>
      </p:sp>
      <p:sp>
        <p:nvSpPr>
          <p:cNvPr id="4" name="Text 2"/>
          <p:cNvSpPr/>
          <p:nvPr/>
        </p:nvSpPr>
        <p:spPr>
          <a:xfrm>
            <a:off x="640584" y="1256200"/>
            <a:ext cx="7995479" cy="41148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7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城乡低保标准提高</a:t>
            </a:r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5835" y="1540478"/>
            <a:ext cx="7017292" cy="236694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67399" y="1319970"/>
            <a:ext cx="990883" cy="244611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0680" y="1650569"/>
            <a:ext cx="998224" cy="247560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60562" y="1759601"/>
            <a:ext cx="473591" cy="92767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828061" y="2114219"/>
            <a:ext cx="5281636" cy="14288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800">
                <a:solidFill>
                  <a:srgbClr val="333333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由689元/人月提高到710元/人月</a:t>
            </a:r>
            <a:endParaRPr lang="en-US" sz="2800">
              <a:solidFill>
                <a:srgbClr val="333333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9" name="Text 1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城市低保标准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9053" y="1481691"/>
            <a:ext cx="6520670" cy="276445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347" y="1552617"/>
            <a:ext cx="2324355" cy="196818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3600" y="1267790"/>
            <a:ext cx="2317850" cy="221602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9193" y="2334213"/>
            <a:ext cx="386804" cy="4050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3429056" y="1941763"/>
            <a:ext cx="4423780" cy="184431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4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由483元/人月提高到517元/人月</a:t>
            </a:r>
            <a:endParaRPr lang="en-US" sz="24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9" name="Text 1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农村低保标准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5" grpId="1" animBg="1" advAuto="0"/>
      <p:bldP spid="3" grpId="2" animBg="1" advAuto="0"/>
      <p:bldP spid="7" grpId="3" animBg="1" advAuto="0"/>
      <p:bldP spid="8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583" y="789813"/>
            <a:ext cx="2143319" cy="3200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03</a:t>
            </a:r>
            <a:endParaRPr lang="en-US" sz="2070"/>
          </a:p>
        </p:txBody>
      </p:sp>
      <p:sp>
        <p:nvSpPr>
          <p:cNvPr id="3" name="Text 1"/>
          <p:cNvSpPr/>
          <p:nvPr/>
        </p:nvSpPr>
        <p:spPr>
          <a:xfrm>
            <a:off x="640584" y="1814921"/>
            <a:ext cx="3735791" cy="3222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20000"/>
              </a:lnSpc>
              <a:buNone/>
            </a:pPr>
            <a:endParaRPr lang="en-US" sz="1080"/>
          </a:p>
        </p:txBody>
      </p:sp>
      <p:sp>
        <p:nvSpPr>
          <p:cNvPr id="4" name="Text 2"/>
          <p:cNvSpPr/>
          <p:nvPr/>
        </p:nvSpPr>
        <p:spPr>
          <a:xfrm>
            <a:off x="640584" y="1256200"/>
            <a:ext cx="7995479" cy="41148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l">
              <a:lnSpc>
                <a:spcPct val="100000"/>
              </a:lnSpc>
              <a:buNone/>
            </a:pPr>
            <a:r>
              <a:rPr lang="en-US" sz="270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城乡特困人员救助供养标准提高</a:t>
            </a:r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4" grpId="1" animBg="1" advAuto="0"/>
      <p:bldP spid="3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446498" y="4131214"/>
            <a:ext cx="2185158" cy="43290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3648" y="0"/>
            <a:ext cx="2776702" cy="29056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258546" y="3920503"/>
            <a:ext cx="2561060" cy="50659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968604" y="3880740"/>
            <a:ext cx="3140944" cy="62028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98599" y="1241799"/>
            <a:ext cx="3380593" cy="295756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5412708" y="4131214"/>
            <a:ext cx="2185158" cy="43290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224755" y="3920503"/>
            <a:ext cx="2561060" cy="50659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934814" y="3880740"/>
            <a:ext cx="3140945" cy="620282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4864808" y="1241799"/>
            <a:ext cx="3380593" cy="2957569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/>
          <a:stretch>
            <a:fillRect/>
          </a:stretch>
        </p:blipFill>
        <p:spPr>
          <a:xfrm>
            <a:off x="5822818" y="1707229"/>
            <a:ext cx="1464707" cy="21278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rcRect/>
          <a:stretch>
            <a:fillRect/>
          </a:stretch>
        </p:blipFill>
        <p:spPr>
          <a:xfrm>
            <a:off x="1799994" y="1707154"/>
            <a:ext cx="1464856" cy="212781"/>
          </a:xfrm>
          <a:prstGeom prst="rect">
            <a:avLst/>
          </a:prstGeom>
        </p:spPr>
      </p:pic>
      <p:sp>
        <p:nvSpPr>
          <p:cNvPr id="14" name="Text 0"/>
          <p:cNvSpPr/>
          <p:nvPr>
            <p:custDataLst>
              <p:tags r:id="rId23"/>
            </p:custDataLst>
          </p:nvPr>
        </p:nvSpPr>
        <p:spPr>
          <a:xfrm>
            <a:off x="5532831" y="2502299"/>
            <a:ext cx="2053690" cy="9442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基本生活标准为8076元/人年</a:t>
            </a:r>
            <a:endParaRPr lang="en-US" sz="12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15" name="Text 1"/>
          <p:cNvSpPr/>
          <p:nvPr>
            <p:custDataLst>
              <p:tags r:id="rId24"/>
            </p:custDataLst>
          </p:nvPr>
        </p:nvSpPr>
        <p:spPr>
          <a:xfrm>
            <a:off x="6076831" y="1622463"/>
            <a:ext cx="1002237" cy="39102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农村特困人员</a:t>
            </a:r>
            <a:endParaRPr lang="en-US" sz="1260"/>
          </a:p>
        </p:txBody>
      </p:sp>
      <p:sp>
        <p:nvSpPr>
          <p:cNvPr id="16" name="Text 2"/>
          <p:cNvSpPr/>
          <p:nvPr>
            <p:custDataLst>
              <p:tags r:id="rId25"/>
            </p:custDataLst>
          </p:nvPr>
        </p:nvSpPr>
        <p:spPr>
          <a:xfrm>
            <a:off x="1566621" y="2502299"/>
            <a:ext cx="2053690" cy="94397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00">
                <a:solidFill>
                  <a:srgbClr val="FFFFFF"/>
                </a:solidFill>
                <a:latin typeface="思源黑体 CN Normal" pitchFamily="34" charset="0"/>
                <a:ea typeface="思源黑体 CN Normal" pitchFamily="34" charset="-122"/>
                <a:cs typeface="思源黑体 CN Normal" pitchFamily="34" charset="-120"/>
              </a:rPr>
              <a:t>基本生活标准为11604元/人年</a:t>
            </a:r>
            <a:endParaRPr lang="en-US" sz="1200">
              <a:solidFill>
                <a:srgbClr val="FFFFFF"/>
              </a:solidFill>
              <a:latin typeface="思源黑体 CN Normal" pitchFamily="34" charset="0"/>
              <a:ea typeface="思源黑体 CN Normal" pitchFamily="34" charset="-122"/>
              <a:cs typeface="思源黑体 CN Normal" pitchFamily="34" charset="-120"/>
            </a:endParaRPr>
          </a:p>
        </p:txBody>
      </p:sp>
      <p:sp>
        <p:nvSpPr>
          <p:cNvPr id="17" name="Text 3"/>
          <p:cNvSpPr/>
          <p:nvPr>
            <p:custDataLst>
              <p:tags r:id="rId26"/>
            </p:custDataLst>
          </p:nvPr>
        </p:nvSpPr>
        <p:spPr>
          <a:xfrm>
            <a:off x="2035862" y="1622464"/>
            <a:ext cx="1002237" cy="39102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>
              <a:lnSpc>
                <a:spcPct val="130000"/>
              </a:lnSpc>
              <a:buNone/>
            </a:pPr>
            <a:r>
              <a:rPr lang="en-US" sz="1260" b="1">
                <a:solidFill>
                  <a:srgbClr val="FFFFFF"/>
                </a:solidFill>
                <a:latin typeface="OPPOSans B" pitchFamily="34" charset="0"/>
                <a:ea typeface="OPPOSans B" pitchFamily="34" charset="-122"/>
                <a:cs typeface="OPPOSans B" pitchFamily="34" charset="-120"/>
              </a:rPr>
              <a:t>城市特困人员</a:t>
            </a:r>
            <a:endParaRPr lang="en-US" sz="1260"/>
          </a:p>
        </p:txBody>
      </p:sp>
      <p:sp>
        <p:nvSpPr>
          <p:cNvPr id="18" name="Text 4"/>
          <p:cNvSpPr/>
          <p:nvPr/>
        </p:nvSpPr>
        <p:spPr>
          <a:xfrm>
            <a:off x="484582" y="393367"/>
            <a:ext cx="8183979" cy="320040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70">
                <a:solidFill>
                  <a:srgbClr val="FFFFFF"/>
                </a:solidFill>
                <a:latin typeface="优设标题黑" pitchFamily="34" charset="0"/>
                <a:ea typeface="优设标题黑" pitchFamily="34" charset="-122"/>
                <a:cs typeface="优设标题黑" pitchFamily="34" charset="-120"/>
              </a:rPr>
              <a:t>基本生活标准</a:t>
            </a:r>
            <a:endParaRPr lang="en-US" sz="207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5" grpId="1" animBg="1" advAuto="0"/>
      <p:bldP spid="3" grpId="2" animBg="1" advAuto="0"/>
      <p:bldP spid="7" grpId="3" animBg="1" advAuto="0"/>
      <p:bldP spid="13" grpId="4" animBg="1" advAuto="0"/>
      <p:bldP spid="17" grpId="5" animBg="1" advAuto="0"/>
      <p:bldP spid="16" grpId="6" animBg="1" advAuto="0"/>
      <p:bldP spid="10" grpId="7" animBg="1" advAuto="0"/>
      <p:bldP spid="9" grpId="8" animBg="1" advAuto="0"/>
      <p:bldP spid="8" grpId="9" animBg="1" advAuto="0"/>
      <p:bldP spid="11" grpId="10" animBg="1" advAuto="0"/>
      <p:bldP spid="12" grpId="11" animBg="1" advAuto="0"/>
      <p:bldP spid="15" grpId="12" animBg="1" advAuto="0"/>
      <p:bldP spid="14" grpId="13" animBg="1" advAuto="0"/>
    </p:bldLst>
  </p:timing>
</p:sld>
</file>

<file path=ppt/tags/tag1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0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1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2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3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4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15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16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17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18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19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20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1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2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3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4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5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6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7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8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29.xml><?xml version="1.0" encoding="utf-8"?>
<p:tagLst xmlns:p="http://schemas.openxmlformats.org/presentationml/2006/main">
  <p:tag name="KSO_WM_DIAGRAM_VIRTUALLY_FRAME" val="{&quot;height&quot;:100.56377952755903,&quot;left&quot;:51.52496062992126,&quot;top&quot;:180.34307086614174,&quot;width&quot;:618.3000787401576}"/>
</p:tagLst>
</file>

<file path=ppt/tags/tag3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30.xml><?xml version="1.0" encoding="utf-8"?>
<p:tagLst xmlns:p="http://schemas.openxmlformats.org/presentationml/2006/main">
  <p:tag name="AS_NET" val="Unix 3.10 unknown"/>
  <p:tag name="AS_OS" val="Unix 3.10 unknown"/>
  <p:tag name="AS_RELEASE_DATE" val="2013.12.17"/>
  <p:tag name="AS_TITLE" val="Spire.Presentation for .NET "/>
  <p:tag name="AS_VERSION" val="2.1.0.0"/>
  <p:tag name="commondata" val="eyJoZGlkIjoiNDhiNDhlZDI4ZDgxZDY1ZWViY2FmZjk5YjgwYWYzZjQifQ=="/>
</p:tagLst>
</file>

<file path=ppt/tags/tag4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5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6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7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8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ags/tag9.xml><?xml version="1.0" encoding="utf-8"?>
<p:tagLst xmlns:p="http://schemas.openxmlformats.org/presentationml/2006/main">
  <p:tag name="KSO_WM_DIAGRAM_VIRTUALLY_FRAME" val="{&quot;height&quot;:261.5999212598425,&quot;left&quot;:70.75582677165355,&quot;top&quot;:97.77944881889763,&quot;width&quot;:578.48834645669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WPS 演示</Application>
  <PresentationFormat>全屏显示(4:3)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思源黑体 CN Normal</vt:lpstr>
      <vt:lpstr>黑体</vt:lpstr>
      <vt:lpstr>思源黑体 CN Normal</vt:lpstr>
      <vt:lpstr>思源黑体 CN Normal</vt:lpstr>
      <vt:lpstr>优设标题黑</vt:lpstr>
      <vt:lpstr>优设标题黑</vt:lpstr>
      <vt:lpstr>优设标题黑</vt:lpstr>
      <vt:lpstr>OPPOSans B</vt:lpstr>
      <vt:lpstr>OPPOSans B</vt:lpstr>
      <vt:lpstr>OPPOSans B</vt:lpstr>
      <vt:lpstr>inpin heiti</vt:lpstr>
      <vt:lpstr>Segoe Print</vt:lpstr>
      <vt:lpstr>inpin heiti</vt:lpstr>
      <vt:lpstr>inpin heiti</vt:lpstr>
      <vt:lpstr>Calibri</vt:lpstr>
      <vt:lpstr>微软雅黑</vt:lpstr>
      <vt:lpstr>Arial Unicode MS</vt:lpstr>
      <vt:lpstr>等线</vt:lpstr>
      <vt:lpstr>MingLiU-ExtB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潘年勇</cp:lastModifiedBy>
  <cp:revision>7</cp:revision>
  <dcterms:created xsi:type="dcterms:W3CDTF">2024-07-04T03:09:00Z</dcterms:created>
  <dcterms:modified xsi:type="dcterms:W3CDTF">2024-07-04T06:09:44Z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E66ECF5603424357A82AD31EA91418D6_12</vt:lpwstr>
  </property>
  <property fmtid="{D5CDD505-2E9C-101B-9397-08002B2CF9AE}" pid="3" name="KSOProductBuildVer">
    <vt:lpwstr>2052-12.1.0.16929</vt:lpwstr>
  </property>
</Properties>
</file>