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59" r:id="rId7"/>
    <p:sldId id="260" r:id="rId8"/>
    <p:sldId id="261" r:id="rId9"/>
    <p:sldId id="262" r:id="rId10"/>
    <p:sldId id="263" r:id="rId11"/>
    <p:sldId id="272" r:id="rId12"/>
    <p:sldId id="264" r:id="rId13"/>
    <p:sldId id="274" r:id="rId14"/>
    <p:sldId id="265" r:id="rId15"/>
    <p:sldId id="268" r:id="rId16"/>
  </p:sldIdLst>
  <p:sldSz cx="9144000" cy="6858000" type="screen4x3"/>
  <p:notesSz cx="6858000" cy="9144000"/>
  <p:custDataLst>
    <p:tags r:id="rId2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85" d="100"/>
          <a:sy n="85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0" Type="http://schemas.openxmlformats.org/officeDocument/2006/relationships/tags" Target="tags/tag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/>
          <p:nvPr/>
        </p:nvGrpSpPr>
        <p:grpSpPr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1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zh-CN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zh-CN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</p:grpSp>
      <p:grpSp>
        <p:nvGrpSpPr>
          <p:cNvPr id="2051" name="Group 5"/>
          <p:cNvGrpSpPr/>
          <p:nvPr/>
        </p:nvGrpSpPr>
        <p:grpSpPr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1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717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anose="05000000000000000000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7180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" name="Rectangle 9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r"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2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" y="6248400"/>
            <a:ext cx="587375" cy="4889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p>
            <a:pPr>
              <a:buNone/>
            </a:pPr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1026" name="Group 2"/>
          <p:cNvGrpSpPr/>
          <p:nvPr/>
        </p:nvGrpSpPr>
        <p:grpSpPr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/>
            <p:nvPr userDrawn="1"/>
          </p:nvGrpSpPr>
          <p:grpSpPr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6148" name="Rectangle 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6149" name="Freeform 5"/>
              <p:cNvSpPr/>
              <p:nvPr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  <p:grpSp>
          <p:nvGrpSpPr>
            <p:cNvPr id="1033" name="Group 6"/>
            <p:cNvGrpSpPr/>
            <p:nvPr/>
          </p:nvGrpSpPr>
          <p:grpSpPr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6151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6152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</p:grpSp>
      <p:sp>
        <p:nvSpPr>
          <p:cNvPr id="1027" name="AutoShape 9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</a:ln>
        </p:spPr>
        <p:txBody>
          <a:bodyPr anchor="b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8" name="Rectangle 10"/>
          <p:cNvSpPr>
            <a:spLocks noGrp="1"/>
          </p:cNvSpPr>
          <p:nvPr>
            <p:ph type="body" idx="1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400"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ctr">
              <a:defRPr sz="1400"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1" compatLnSpc="1"/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AutoShape 2"/>
          <p:cNvSpPr>
            <a:spLocks noGrp="1"/>
          </p:cNvSpPr>
          <p:nvPr>
            <p:ph type="ctrTitle" sz="quarter"/>
          </p:nvPr>
        </p:nvSpPr>
        <p:spPr/>
        <p:txBody>
          <a:bodyPr vert="horz" wrap="square" lIns="91440" tIns="45720" rIns="91440" bIns="45720" anchor="ctr" anchorCtr="0"/>
          <a:p>
            <a:pPr eaLnBrk="1" hangingPunct="1">
              <a:buClrTx/>
              <a:buSzTx/>
              <a:buFontTx/>
            </a:pPr>
            <a:r>
              <a:rPr lang="en-US" altLang="zh-CN" dirty="0">
                <a:latin typeface="+mj-lt"/>
                <a:ea typeface="+mj-ea"/>
                <a:cs typeface="+mj-cs"/>
              </a:rPr>
              <a:t>《</a:t>
            </a:r>
            <a:r>
              <a:rPr lang="zh-CN" altLang="en-US" dirty="0">
                <a:latin typeface="+mj-lt"/>
                <a:ea typeface="+mj-ea"/>
                <a:cs typeface="+mj-cs"/>
              </a:rPr>
              <a:t>密山市新建商品房预售资金监管实施细则</a:t>
            </a:r>
            <a:r>
              <a:rPr lang="en-US" altLang="zh-CN" dirty="0">
                <a:latin typeface="+mj-lt"/>
                <a:ea typeface="+mj-ea"/>
                <a:cs typeface="+mj-cs"/>
              </a:rPr>
              <a:t>(</a:t>
            </a:r>
            <a:r>
              <a:rPr lang="zh-CN" altLang="en-US" dirty="0">
                <a:latin typeface="+mj-lt"/>
                <a:ea typeface="+mj-ea"/>
                <a:cs typeface="+mj-cs"/>
              </a:rPr>
              <a:t>征求意见稿</a:t>
            </a:r>
            <a:r>
              <a:rPr lang="en-US" altLang="zh-CN" dirty="0">
                <a:latin typeface="+mj-lt"/>
                <a:ea typeface="+mj-ea"/>
                <a:cs typeface="+mj-cs"/>
              </a:rPr>
              <a:t>)</a:t>
            </a:r>
            <a:r>
              <a:rPr lang="en-US" altLang="zh-CN" dirty="0">
                <a:latin typeface="+mj-lt"/>
                <a:ea typeface="+mj-ea"/>
                <a:cs typeface="+mj-cs"/>
              </a:rPr>
              <a:t>》 </a:t>
            </a:r>
            <a:r>
              <a:rPr lang="zh-CN" altLang="en-US" dirty="0">
                <a:latin typeface="+mj-lt"/>
                <a:ea typeface="+mj-ea"/>
                <a:cs typeface="+mj-cs"/>
              </a:rPr>
              <a:t>政策解读</a:t>
            </a:r>
            <a:endParaRPr lang="zh-CN" altLang="en-US" dirty="0">
              <a:latin typeface="+mj-lt"/>
              <a:ea typeface="+mj-ea"/>
              <a:cs typeface="+mj-cs"/>
            </a:endParaRPr>
          </a:p>
        </p:txBody>
      </p:sp>
      <p:sp>
        <p:nvSpPr>
          <p:cNvPr id="3075" name="Rectangle 3"/>
          <p:cNvSpPr>
            <a:spLocks noGrp="1"/>
          </p:cNvSpPr>
          <p:nvPr>
            <p:ph type="subTitle" idx="1"/>
          </p:nvPr>
        </p:nvSpPr>
        <p:spPr/>
        <p:txBody>
          <a:bodyPr vert="horz" wrap="square" lIns="91440" tIns="45720" rIns="91440" bIns="45720" anchor="b" anchorCtr="0"/>
          <a:p>
            <a:pPr eaLnBrk="1" hangingPunct="1">
              <a:buSzPct val="75000"/>
            </a:pPr>
            <a:r>
              <a:rPr lang="en-US" altLang="zh-CN" sz="20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            </a:t>
            </a:r>
            <a:endParaRPr lang="en-US" altLang="zh-CN" sz="200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eaLnBrk="1" hangingPunct="1">
              <a:buSzPct val="75000"/>
            </a:pPr>
            <a:endParaRPr lang="en-US" altLang="zh-CN" sz="2000" dirty="0"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eaLnBrk="1" hangingPunct="1">
              <a:buSzPct val="75000"/>
            </a:pPr>
            <a:endParaRPr lang="en-US" altLang="zh-CN" sz="2000" dirty="0"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eaLnBrk="1" hangingPunct="1">
              <a:buSzPct val="75000"/>
            </a:pPr>
            <a:r>
              <a:rPr lang="en-US" altLang="zh-CN" sz="20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   </a:t>
            </a:r>
            <a:r>
              <a:rPr lang="zh-CN" altLang="en-US" sz="24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密山市住房和城乡</a:t>
            </a:r>
            <a:r>
              <a:rPr lang="zh-CN" altLang="en-US" sz="24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建设局</a:t>
            </a:r>
            <a:r>
              <a:rPr lang="zh-CN" altLang="en-US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 </a:t>
            </a:r>
            <a:endParaRPr lang="zh-CN" altLang="en-US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eaLnBrk="1" hangingPunct="1">
              <a:buSzPct val="75000"/>
            </a:pPr>
            <a:endParaRPr lang="zh-CN" altLang="en-US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AutoShap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pPr eaLnBrk="1" hangingPunct="1"/>
            <a:r>
              <a:rPr lang="en-US" altLang="zh-CN" dirty="0"/>
              <a:t>6 </a:t>
            </a:r>
            <a:r>
              <a:rPr lang="zh-CN" altLang="en-US" dirty="0"/>
              <a:t>预售监管资金的支取</a:t>
            </a:r>
            <a:endParaRPr lang="zh-CN" altLang="en-US" dirty="0"/>
          </a:p>
        </p:txBody>
      </p:sp>
      <p:sp>
        <p:nvSpPr>
          <p:cNvPr id="12291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r>
              <a:rPr lang="zh-CN" b="1" dirty="0"/>
              <a:t>明确了预售资金支取的工程进度和所对应额度</a:t>
            </a:r>
            <a:r>
              <a:rPr lang="zh-CN" b="1" dirty="0"/>
              <a:t>及流程</a:t>
            </a:r>
            <a:r>
              <a:rPr b="1" dirty="0"/>
              <a:t>。</a:t>
            </a:r>
            <a:endParaRPr b="1" dirty="0"/>
          </a:p>
        </p:txBody>
      </p:sp>
      <p:sp>
        <p:nvSpPr>
          <p:cNvPr id="12293" name="Text Box 5"/>
          <p:cNvSpPr txBox="1"/>
          <p:nvPr/>
        </p:nvSpPr>
        <p:spPr>
          <a:xfrm>
            <a:off x="6689725" y="4975225"/>
            <a:ext cx="309880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AutoShap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pPr eaLnBrk="1" hangingPunct="1"/>
            <a:r>
              <a:rPr lang="en-US" altLang="zh-CN" dirty="0"/>
              <a:t>7 </a:t>
            </a:r>
            <a:r>
              <a:rPr lang="zh-CN" altLang="en-US" dirty="0"/>
              <a:t>监督管理</a:t>
            </a:r>
            <a:endParaRPr lang="zh-CN" altLang="en-US" dirty="0"/>
          </a:p>
        </p:txBody>
      </p:sp>
      <p:sp>
        <p:nvSpPr>
          <p:cNvPr id="14339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r>
              <a:rPr lang="zh-CN" b="1" dirty="0"/>
              <a:t>明确了预售资金监管涉及的监管银行方、监管部门方、和开发企业方的责任</a:t>
            </a:r>
            <a:r>
              <a:rPr b="1" dirty="0"/>
              <a:t>。</a:t>
            </a:r>
            <a:endParaRPr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AutoShap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pPr eaLnBrk="1" hangingPunct="1"/>
            <a:r>
              <a:rPr lang="en-US" altLang="zh-CN" dirty="0"/>
              <a:t>8 </a:t>
            </a:r>
            <a:r>
              <a:rPr lang="zh-CN" altLang="en-US" dirty="0"/>
              <a:t>撤销监管</a:t>
            </a:r>
            <a:endParaRPr lang="zh-CN" altLang="en-US" dirty="0"/>
          </a:p>
        </p:txBody>
      </p:sp>
      <p:sp>
        <p:nvSpPr>
          <p:cNvPr id="15363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r>
              <a:rPr lang="zh-CN" b="1" dirty="0"/>
              <a:t>明确了监管撤销的要求及申请流程和所需材料</a:t>
            </a:r>
            <a:r>
              <a:rPr b="1" dirty="0"/>
              <a:t>。</a:t>
            </a:r>
            <a:endParaRPr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AutoShap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pPr eaLnBrk="1" hangingPunct="1"/>
            <a:r>
              <a:rPr lang="zh-CN" dirty="0">
                <a:sym typeface="+mn-ea"/>
              </a:rPr>
              <a:t>四、解释机关及咨询电话</a:t>
            </a:r>
            <a:endParaRPr lang="zh-CN" altLang="en-US" kern="1200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sym typeface="+mn-ea"/>
            </a:endParaRPr>
          </a:p>
        </p:txBody>
      </p:sp>
      <p:sp>
        <p:nvSpPr>
          <p:cNvPr id="18435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marL="0" indent="408305" algn="l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zh-CN" altLang="en-US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仿宋" panose="02010609060101010101" charset="-122"/>
              <a:ea typeface="仿宋" panose="02010609060101010101" charset="-122"/>
              <a:cs typeface="Arial" panose="020B0604020202020204" pitchFamily="34" charset="0"/>
              <a:sym typeface="+mn-ea"/>
            </a:endParaRPr>
          </a:p>
          <a:p>
            <a:pPr marL="0" indent="408305" algn="l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zh-CN" altLang="en-US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仿宋" panose="02010609060101010101" charset="-122"/>
              <a:ea typeface="仿宋" panose="02010609060101010101" charset="-122"/>
              <a:cs typeface="Arial" panose="020B0604020202020204" pitchFamily="34" charset="0"/>
              <a:sym typeface="+mn-ea"/>
            </a:endParaRPr>
          </a:p>
          <a:p>
            <a:pPr marL="0" indent="408305" algn="l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仿宋" panose="02010609060101010101" charset="-122"/>
                <a:ea typeface="仿宋" panose="02010609060101010101" charset="-122"/>
                <a:cs typeface="Arial" panose="020B0604020202020204" pitchFamily="34" charset="0"/>
                <a:sym typeface="+mn-ea"/>
              </a:rPr>
              <a:t>    </a:t>
            </a:r>
            <a:r>
              <a:rPr lang="zh-CN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仿宋" panose="02010609060101010101" charset="-122"/>
                <a:ea typeface="仿宋" panose="02010609060101010101" charset="-122"/>
                <a:cs typeface="Arial" panose="020B0604020202020204" pitchFamily="34" charset="0"/>
                <a:sym typeface="+mn-ea"/>
              </a:rPr>
              <a:t>解释机关：密山市住房保障中心</a:t>
            </a:r>
            <a:endParaRPr lang="en-US" altLang="zh-CN" b="1" i="0" u="none" strike="noStrike" kern="1200" cap="none" spc="0" baseline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仿宋" panose="02010609060101010101" charset="-122"/>
              <a:ea typeface="仿宋" panose="02010609060101010101" charset="-122"/>
              <a:cs typeface="Arial" panose="020B0604020202020204" pitchFamily="34" charset="0"/>
            </a:endParaRPr>
          </a:p>
          <a:p>
            <a:pPr marL="0" indent="408305" algn="l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仿宋" panose="02010609060101010101" charset="-122"/>
                <a:ea typeface="仿宋" panose="02010609060101010101" charset="-122"/>
                <a:cs typeface="Arial" panose="020B0604020202020204" pitchFamily="34" charset="0"/>
                <a:sym typeface="+mn-ea"/>
              </a:rPr>
              <a:t>    </a:t>
            </a:r>
            <a:r>
              <a:rPr lang="zh-CN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仿宋" panose="02010609060101010101" charset="-122"/>
                <a:ea typeface="仿宋" panose="02010609060101010101" charset="-122"/>
                <a:cs typeface="Arial" panose="020B0604020202020204" pitchFamily="34" charset="0"/>
                <a:sym typeface="+mn-ea"/>
              </a:rPr>
              <a:t>咨询电话：</a:t>
            </a:r>
            <a:r>
              <a:rPr lang="en-US" altLang="zh-CN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仿宋" panose="02010609060101010101" charset="-122"/>
                <a:ea typeface="仿宋" panose="02010609060101010101" charset="-122"/>
                <a:cs typeface="Arial" panose="020B0604020202020204" pitchFamily="34" charset="0"/>
                <a:sym typeface="+mn-ea"/>
              </a:rPr>
              <a:t>0467-5282494</a:t>
            </a:r>
            <a:endParaRPr lang="zh-CN" altLang="en-US" b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仿宋" panose="02010609060101010101" charset="-122"/>
              <a:ea typeface="仿宋" panose="02010609060101010101" charset="-122"/>
              <a:cs typeface="Arial" panose="020B0604020202020204" pitchFamily="34" charset="0"/>
              <a:sym typeface="+mn-ea"/>
            </a:endParaRPr>
          </a:p>
          <a:p>
            <a:pPr eaLnBrk="1" hangingPunct="1"/>
            <a:endParaRPr lang="zh-CN" altLang="en-US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仿宋" panose="02010609060101010101" charset="-122"/>
              <a:ea typeface="仿宋" panose="02010609060101010101" charset="-122"/>
              <a:cs typeface="Arial" panose="020B0604020202020204" pitchFamily="34" charset="0"/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AutoShap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pPr eaLnBrk="1" hangingPunct="1"/>
            <a:r>
              <a:rPr lang="zh-CN" altLang="en-US" dirty="0"/>
              <a:t>一、修订背景</a:t>
            </a:r>
            <a:endParaRPr lang="zh-CN" altLang="en-US" dirty="0"/>
          </a:p>
        </p:txBody>
      </p:sp>
      <p:sp>
        <p:nvSpPr>
          <p:cNvPr id="4099" name="Rectangle 3"/>
          <p:cNvSpPr>
            <a:spLocks noGrp="1"/>
          </p:cNvSpPr>
          <p:nvPr>
            <p:ph idx="1"/>
          </p:nvPr>
        </p:nvSpPr>
        <p:spPr>
          <a:xfrm>
            <a:off x="990600" y="2286000"/>
            <a:ext cx="7693025" cy="3724275"/>
          </a:xfrm>
        </p:spPr>
        <p:txBody>
          <a:bodyPr vert="horz" wrap="square" lIns="91440" tIns="45720" rIns="91440" bIns="45720" anchor="t" anchorCtr="0"/>
          <a:p>
            <a:pPr eaLnBrk="1" hangingPunct="1"/>
            <a:endParaRPr lang="zh-CN" altLang="en-US" sz="2000" b="1">
              <a:effectLst/>
              <a:latin typeface="仿宋" panose="02010609060101010101" charset="-122"/>
              <a:ea typeface="仿宋" panose="02010609060101010101" charset="-122"/>
              <a:cs typeface="Arial" panose="020B0604020202020204" pitchFamily="34" charset="0"/>
              <a:sym typeface="+mn-ea"/>
            </a:endParaRPr>
          </a:p>
          <a:p>
            <a:pPr eaLnBrk="1" hangingPunct="1"/>
            <a:r>
              <a:rPr lang="zh-CN" altLang="en-US" sz="2000" b="1">
                <a:effectLst/>
                <a:latin typeface="仿宋" panose="02010609060101010101" charset="-122"/>
                <a:ea typeface="仿宋" panose="02010609060101010101" charset="-122"/>
                <a:cs typeface="Arial" panose="020B0604020202020204" pitchFamily="34" charset="0"/>
                <a:sym typeface="+mn-ea"/>
              </a:rPr>
              <a:t>近年来，随着国内多家房地产企业暴雷，为促进</a:t>
            </a:r>
            <a:r>
              <a:rPr lang="zh-CN" altLang="en-US" sz="2000" b="1">
                <a:effectLst/>
                <a:latin typeface="仿宋" panose="02010609060101010101" charset="-122"/>
                <a:ea typeface="仿宋" panose="02010609060101010101" charset="-122"/>
                <a:cs typeface="Arial" panose="020B0604020202020204" pitchFamily="34" charset="0"/>
                <a:sym typeface="+mn-ea"/>
              </a:rPr>
              <a:t>我市房地产市场稳定发展，保障购房人的合法权益，避免造成不必要的经济损失。为最大限度地保证商品房预售资金用于项目建设，保障房地产市场安全平稳发展，特此制定了《密山市新建商品房预售资金监管</a:t>
            </a:r>
            <a:r>
              <a:rPr lang="zh-CN" altLang="en-US" sz="2000" b="1">
                <a:effectLst/>
                <a:latin typeface="仿宋" panose="02010609060101010101" charset="-122"/>
                <a:ea typeface="仿宋" panose="02010609060101010101" charset="-122"/>
                <a:cs typeface="Arial" panose="020B0604020202020204" pitchFamily="34" charset="0"/>
                <a:sym typeface="+mn-ea"/>
              </a:rPr>
              <a:t>实施细则》。</a:t>
            </a:r>
            <a:endParaRPr lang="zh-CN" altLang="en-US" sz="2000" b="1">
              <a:effectLst/>
              <a:latin typeface="仿宋" panose="02010609060101010101" charset="-122"/>
              <a:ea typeface="仿宋" panose="02010609060101010101" charset="-122"/>
              <a:cs typeface="Arial" panose="020B0604020202020204" pitchFamily="34" charset="0"/>
              <a:sym typeface="+mn-ea"/>
            </a:endParaRPr>
          </a:p>
          <a:p>
            <a:pPr eaLnBrk="1" hangingPunct="1"/>
            <a:endParaRPr lang="zh-CN" altLang="en-US" sz="2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AutoShap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pPr eaLnBrk="1" hangingPunct="1"/>
            <a:r>
              <a:rPr lang="zh-CN" altLang="en-US" dirty="0"/>
              <a:t>二、政策依据</a:t>
            </a:r>
            <a:endParaRPr lang="zh-CN" altLang="en-US" dirty="0"/>
          </a:p>
        </p:txBody>
      </p:sp>
      <p:sp>
        <p:nvSpPr>
          <p:cNvPr id="5123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r>
              <a:rPr lang="zh-CN" altLang="en-US" sz="2000" b="1" dirty="0"/>
              <a:t>依据《关于进一步规范商品房预售资金监管工作的指导意见》《关于规范商品房预售资金监管的意见》《城市房地产开发经营管理条例》《中华人民共和国城市房地产管理法》《城市商品房预售管理办法》等法律法规，并与《鸡西市城市商品房预售资金监管办法》相衔接，制定本</a:t>
            </a:r>
            <a:r>
              <a:rPr lang="zh-CN" altLang="en-US" sz="2000" b="1" dirty="0"/>
              <a:t>实施细则。</a:t>
            </a:r>
            <a:endParaRPr lang="zh-CN" altLang="en-US" sz="2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AutoShap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pPr eaLnBrk="1" hangingPunct="1"/>
            <a:r>
              <a:rPr lang="zh-CN" dirty="0"/>
              <a:t>三、主要内容</a:t>
            </a:r>
            <a:endParaRPr lang="zh-CN" dirty="0"/>
          </a:p>
        </p:txBody>
      </p:sp>
      <p:sp>
        <p:nvSpPr>
          <p:cNvPr id="6147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r>
              <a:rPr b="1" dirty="0"/>
              <a:t>《</a:t>
            </a:r>
            <a:r>
              <a:rPr lang="zh-CN" b="1" dirty="0"/>
              <a:t>实施细则</a:t>
            </a:r>
            <a:r>
              <a:rPr b="1" dirty="0"/>
              <a:t>》共分</a:t>
            </a:r>
            <a:r>
              <a:rPr lang="en-US" b="1" dirty="0"/>
              <a:t>9</a:t>
            </a:r>
            <a:r>
              <a:rPr b="1" dirty="0"/>
              <a:t>个部分。</a:t>
            </a:r>
            <a:r>
              <a:rPr lang="zh-CN" b="1" dirty="0"/>
              <a:t>包括总则、监管账户开立、监管协议签订、监管账户变更、预售资金的收存、预售监管资金的支取、监督管理、撤销监管、附则。</a:t>
            </a:r>
            <a:endParaRPr lang="zh-CN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AutoShap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pPr eaLnBrk="1" hangingPunct="1"/>
            <a:r>
              <a:rPr lang="en-US" altLang="zh-CN" dirty="0"/>
              <a:t>1 </a:t>
            </a:r>
            <a:r>
              <a:rPr lang="zh-CN" altLang="en-US" dirty="0"/>
              <a:t>总则</a:t>
            </a:r>
            <a:endParaRPr lang="zh-CN" altLang="en-US" dirty="0"/>
          </a:p>
        </p:txBody>
      </p:sp>
      <p:sp>
        <p:nvSpPr>
          <p:cNvPr id="7171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r>
              <a:rPr b="1" dirty="0"/>
              <a:t>明确了</a:t>
            </a:r>
            <a:r>
              <a:rPr lang="zh-CN" b="1" dirty="0"/>
              <a:t>编制目的、编制依据和</a:t>
            </a:r>
            <a:r>
              <a:rPr b="1" dirty="0"/>
              <a:t>监管范围及监管对象</a:t>
            </a:r>
            <a:r>
              <a:rPr b="1" dirty="0"/>
              <a:t>。</a:t>
            </a:r>
            <a:endParaRPr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AutoShap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pPr eaLnBrk="1" hangingPunct="1"/>
            <a:r>
              <a:rPr lang="en-US" altLang="zh-CN" dirty="0"/>
              <a:t>2</a:t>
            </a:r>
            <a:r>
              <a:rPr lang="zh-CN" altLang="en-US" dirty="0"/>
              <a:t>监管账户开立</a:t>
            </a:r>
            <a:endParaRPr lang="zh-CN" altLang="en-US" dirty="0"/>
          </a:p>
        </p:txBody>
      </p:sp>
      <p:sp>
        <p:nvSpPr>
          <p:cNvPr id="8195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r>
              <a:rPr b="1" dirty="0"/>
              <a:t>明确了明确了银行</a:t>
            </a:r>
            <a:r>
              <a:rPr lang="zh-CN" b="1" dirty="0"/>
              <a:t>监管账户开立</a:t>
            </a:r>
            <a:r>
              <a:rPr b="1" dirty="0"/>
              <a:t>的</a:t>
            </a:r>
            <a:r>
              <a:rPr lang="zh-CN" b="1" dirty="0"/>
              <a:t>范围</a:t>
            </a:r>
            <a:r>
              <a:rPr lang="zh-CN" b="1" dirty="0"/>
              <a:t>及所需要件</a:t>
            </a:r>
            <a:r>
              <a:rPr b="1" dirty="0"/>
              <a:t>。</a:t>
            </a:r>
            <a:endParaRPr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AutoShap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pPr eaLnBrk="1" hangingPunct="1"/>
            <a:r>
              <a:rPr lang="en-US" altLang="zh-CN" dirty="0"/>
              <a:t>3</a:t>
            </a:r>
            <a:r>
              <a:rPr lang="zh-CN" altLang="en-US" dirty="0"/>
              <a:t>监管协议签订</a:t>
            </a:r>
            <a:endParaRPr lang="zh-CN" altLang="en-US" dirty="0"/>
          </a:p>
        </p:txBody>
      </p:sp>
      <p:sp>
        <p:nvSpPr>
          <p:cNvPr id="9219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r>
              <a:rPr lang="zh-CN" b="1" dirty="0"/>
              <a:t>房地产开发企业</a:t>
            </a:r>
            <a:r>
              <a:rPr lang="zh-CN" b="1" dirty="0"/>
              <a:t>在开立监管账户后，房地产开发企业与监管部门及监管账户开户银行签订三方《监管协议》</a:t>
            </a:r>
            <a:endParaRPr lang="zh-CN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AutoShap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pPr eaLnBrk="1" hangingPunct="1"/>
            <a:r>
              <a:rPr lang="en-US" altLang="zh-CN" dirty="0"/>
              <a:t>4 </a:t>
            </a:r>
            <a:r>
              <a:rPr lang="zh-CN" altLang="en-US" dirty="0"/>
              <a:t>监管账户变更</a:t>
            </a:r>
            <a:endParaRPr lang="zh-CN" altLang="en-US" dirty="0"/>
          </a:p>
        </p:txBody>
      </p:sp>
      <p:sp>
        <p:nvSpPr>
          <p:cNvPr id="10243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r>
              <a:rPr b="1" dirty="0"/>
              <a:t>明确了原则上不予办理监管银行、监管账户的变更。确需变更的，</a:t>
            </a:r>
            <a:r>
              <a:rPr lang="zh-CN" b="1" dirty="0"/>
              <a:t>需</a:t>
            </a:r>
            <a:r>
              <a:rPr b="1" dirty="0"/>
              <a:t>房地产开发企业与监管部门、监管银行重新签订三方监管协议</a:t>
            </a:r>
            <a:r>
              <a:rPr lang="zh-CN" b="1" dirty="0"/>
              <a:t>。</a:t>
            </a:r>
            <a:endParaRPr lang="zh-CN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AutoShap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pPr eaLnBrk="1" hangingPunct="1"/>
            <a:r>
              <a:rPr lang="en-US" altLang="zh-CN" dirty="0"/>
              <a:t>5</a:t>
            </a:r>
            <a:r>
              <a:rPr lang="zh-CN" altLang="en-US" dirty="0"/>
              <a:t>预售资金的收存</a:t>
            </a:r>
            <a:endParaRPr lang="zh-CN" altLang="en-US" dirty="0"/>
          </a:p>
        </p:txBody>
      </p:sp>
      <p:sp>
        <p:nvSpPr>
          <p:cNvPr id="11267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r>
              <a:rPr b="1" dirty="0">
                <a:sym typeface="+mn-ea"/>
              </a:rPr>
              <a:t>明确了</a:t>
            </a:r>
            <a:r>
              <a:rPr lang="zh-CN" b="1" dirty="0">
                <a:sym typeface="+mn-ea"/>
              </a:rPr>
              <a:t>需要收存得预售资金范围和工作流程</a:t>
            </a:r>
            <a:r>
              <a:rPr b="1" dirty="0">
                <a:sym typeface="+mn-ea"/>
              </a:rPr>
              <a:t>。</a:t>
            </a:r>
            <a:endParaRPr b="1" dirty="0">
              <a:sym typeface="+mn-ea"/>
            </a:endParaRPr>
          </a:p>
        </p:txBody>
      </p:sp>
      <p:sp>
        <p:nvSpPr>
          <p:cNvPr id="11268" name="Text Box 5"/>
          <p:cNvSpPr txBox="1"/>
          <p:nvPr/>
        </p:nvSpPr>
        <p:spPr>
          <a:xfrm>
            <a:off x="8174673" y="3687763"/>
            <a:ext cx="459740" cy="218440"/>
          </a:xfrm>
          <a:prstGeom prst="rect">
            <a:avLst/>
          </a:prstGeom>
          <a:noFill/>
          <a:ln w="9525">
            <a:noFill/>
          </a:ln>
        </p:spPr>
        <p:txBody>
          <a:bodyPr vert="eaVert" wrap="none">
            <a:spAutoFit/>
          </a:bodyPr>
          <a:p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YTEyNDlkZTc0YzljZTJlYmNkZjkzNTk3OTUxYzNkNjEifQ=="/>
</p:tagLst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0</TotalTime>
  <Words>753</Words>
  <Application>WPS 演示</Application>
  <PresentationFormat>全屏显示(4:3)</PresentationFormat>
  <Paragraphs>60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3" baseType="lpstr">
      <vt:lpstr>Arial</vt:lpstr>
      <vt:lpstr>宋体</vt:lpstr>
      <vt:lpstr>Wingdings</vt:lpstr>
      <vt:lpstr>Times New Roman</vt:lpstr>
      <vt:lpstr>黑体</vt:lpstr>
      <vt:lpstr>仿宋</vt:lpstr>
      <vt:lpstr>微软雅黑</vt:lpstr>
      <vt:lpstr>Arial Unicode MS</vt:lpstr>
      <vt:lpstr>Calibri</vt:lpstr>
      <vt:lpstr>Capsules</vt:lpstr>
      <vt:lpstr>《密山市林业和草原有害生物灾害防控应急预案(征求意见稿)》 政策解读</vt:lpstr>
      <vt:lpstr>一、修订背景</vt:lpstr>
      <vt:lpstr>二、政策依据</vt:lpstr>
      <vt:lpstr>三、主要内容</vt:lpstr>
      <vt:lpstr>1 总则</vt:lpstr>
      <vt:lpstr>2组织指挥体系及职责</vt:lpstr>
      <vt:lpstr>3监测预警及预警机制</vt:lpstr>
      <vt:lpstr>4 应急响应</vt:lpstr>
      <vt:lpstr>5后期评估和善后处理</vt:lpstr>
      <vt:lpstr>6 保障措施</vt:lpstr>
      <vt:lpstr>7 预案管理</vt:lpstr>
      <vt:lpstr>8 术语</vt:lpstr>
      <vt:lpstr>四、解释机关及咨询电话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胖子</cp:lastModifiedBy>
  <cp:revision>77</cp:revision>
  <dcterms:created xsi:type="dcterms:W3CDTF">2024-05-08T02:18:00Z</dcterms:created>
  <dcterms:modified xsi:type="dcterms:W3CDTF">2024-07-11T06:58:41Z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ICV">
    <vt:lpwstr>1BE54C33D08F4AD08C46B212EFFE3D5B_12</vt:lpwstr>
  </property>
  <property fmtid="{D5CDD505-2E9C-101B-9397-08002B2CF9AE}" pid="4" name="KSOProductBuildVer">
    <vt:lpwstr>2052-12.1.0.17147</vt:lpwstr>
  </property>
</Properties>
</file>